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467" r:id="rId5"/>
    <p:sldId id="495" r:id="rId6"/>
    <p:sldId id="517" r:id="rId7"/>
    <p:sldId id="510" r:id="rId8"/>
    <p:sldId id="504" r:id="rId9"/>
    <p:sldId id="512" r:id="rId10"/>
    <p:sldId id="514" r:id="rId11"/>
    <p:sldId id="511" r:id="rId12"/>
    <p:sldId id="505" r:id="rId13"/>
    <p:sldId id="506" r:id="rId14"/>
    <p:sldId id="513" r:id="rId15"/>
    <p:sldId id="516" r:id="rId16"/>
    <p:sldId id="470" r:id="rId1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 userDrawn="1">
          <p15:clr>
            <a:srgbClr val="A4A3A4"/>
          </p15:clr>
        </p15:guide>
        <p15:guide id="2" pos="3175" userDrawn="1">
          <p15:clr>
            <a:srgbClr val="A4A3A4"/>
          </p15:clr>
        </p15:guide>
        <p15:guide id="3" orient="horz" pos="22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ley Chenny" initials="SC" lastIdx="1" clrIdx="0">
    <p:extLst>
      <p:ext uri="{19B8F6BF-5375-455C-9EA6-DF929625EA0E}">
        <p15:presenceInfo xmlns:p15="http://schemas.microsoft.com/office/powerpoint/2012/main" userId="248a90ac64b200c4" providerId="Windows Live"/>
      </p:ext>
    </p:extLst>
  </p:cmAuthor>
  <p:cmAuthor id="2" name="Nicole Carneval" initials="NC" lastIdx="8" clrIdx="1">
    <p:extLst>
      <p:ext uri="{19B8F6BF-5375-455C-9EA6-DF929625EA0E}">
        <p15:presenceInfo xmlns:p15="http://schemas.microsoft.com/office/powerpoint/2012/main" userId="S-1-5-21-1820935743-2123833063-242559619-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F9B031"/>
    <a:srgbClr val="EF5B59"/>
    <a:srgbClr val="FFFF00"/>
    <a:srgbClr val="ADBE38"/>
    <a:srgbClr val="93A9CF"/>
    <a:srgbClr val="ADBF38"/>
    <a:srgbClr val="1A1718"/>
    <a:srgbClr val="F2F4F6"/>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95850" autoAdjust="0"/>
  </p:normalViewPr>
  <p:slideViewPr>
    <p:cSldViewPr snapToGrid="0" snapToObjects="1">
      <p:cViewPr varScale="1">
        <p:scale>
          <a:sx n="104" d="100"/>
          <a:sy n="104" d="100"/>
        </p:scale>
        <p:origin x="1022" y="58"/>
      </p:cViewPr>
      <p:guideLst>
        <p:guide orient="horz" pos="2488"/>
        <p:guide pos="3175"/>
        <p:guide orient="horz" pos="224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53" d="100"/>
          <a:sy n="53"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u="none"/>
            </a:pPr>
            <a:r>
              <a:rPr lang="en-US" sz="1200" u="none"/>
              <a:t>Adjusted EBITDA</a:t>
            </a:r>
            <a:r>
              <a:rPr lang="en-US" sz="1200" u="none" baseline="30000"/>
              <a:t>(1)</a:t>
            </a:r>
            <a:r>
              <a:rPr lang="en-US" sz="1200" u="none" baseline="0"/>
              <a:t> (M$)</a:t>
            </a:r>
            <a:endParaRPr lang="en-US" sz="1200" u="none" baseline="30000"/>
          </a:p>
        </c:rich>
      </c:tx>
      <c:layout>
        <c:manualLayout>
          <c:xMode val="edge"/>
          <c:yMode val="edge"/>
          <c:x val="0.14544050834635464"/>
          <c:y val="8.3983754994684072E-3"/>
        </c:manualLayout>
      </c:layout>
      <c:overlay val="0"/>
    </c:title>
    <c:autoTitleDeleted val="0"/>
    <c:plotArea>
      <c:layout>
        <c:manualLayout>
          <c:layoutTarget val="inner"/>
          <c:xMode val="edge"/>
          <c:yMode val="edge"/>
          <c:x val="5.3638675750557502E-2"/>
          <c:y val="0.27754760381132815"/>
          <c:w val="0.89272264849888505"/>
          <c:h val="0.56205816256090624"/>
        </c:manualLayout>
      </c:layout>
      <c:barChart>
        <c:barDir val="col"/>
        <c:grouping val="stacked"/>
        <c:varyColors val="0"/>
        <c:ser>
          <c:idx val="0"/>
          <c:order val="0"/>
          <c:tx>
            <c:strRef>
              <c:f>Sheet1!$B$1</c:f>
              <c:strCache>
                <c:ptCount val="1"/>
                <c:pt idx="0">
                  <c:v>EBITDA</c:v>
                </c:pt>
              </c:strCache>
            </c:strRef>
          </c:tx>
          <c:spPr>
            <a:solidFill>
              <a:srgbClr val="F9B031"/>
            </a:solidFill>
            <a:ln w="25400" cap="flat" cmpd="sng" algn="ctr">
              <a:noFill/>
              <a:prstDash val="solid"/>
            </a:ln>
            <a:effectLst/>
          </c:spPr>
          <c:invertIfNegative val="0"/>
          <c:dPt>
            <c:idx val="1"/>
            <c:invertIfNegative val="0"/>
            <c:bubble3D val="0"/>
            <c:spPr>
              <a:solidFill>
                <a:srgbClr val="626262"/>
              </a:solidFill>
              <a:ln w="25400" cap="flat" cmpd="sng" algn="ctr">
                <a:noFill/>
                <a:prstDash val="solid"/>
              </a:ln>
              <a:effectLst/>
            </c:spPr>
            <c:extLst>
              <c:ext xmlns:c16="http://schemas.microsoft.com/office/drawing/2014/chart" uri="{C3380CC4-5D6E-409C-BE32-E72D297353CC}">
                <c16:uniqueId val="{00000001-5AA9-BB41-A081-89CF8BE78AC0}"/>
              </c:ext>
            </c:extLst>
          </c:dPt>
          <c:dPt>
            <c:idx val="4"/>
            <c:invertIfNegative val="0"/>
            <c:bubble3D val="0"/>
            <c:extLst>
              <c:ext xmlns:c16="http://schemas.microsoft.com/office/drawing/2014/chart" uri="{C3380CC4-5D6E-409C-BE32-E72D297353CC}">
                <c16:uniqueId val="{00000002-5AA9-BB41-A081-89CF8BE78AC0}"/>
              </c:ext>
            </c:extLst>
          </c:dPt>
          <c:dLbls>
            <c:dLbl>
              <c:idx val="0"/>
              <c:layout>
                <c:manualLayout>
                  <c:x val="6.454665369156432E-3"/>
                  <c:y val="-0.305386196784254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A9-BB41-A081-89CF8BE78AC0}"/>
                </c:ext>
              </c:extLst>
            </c:dLbl>
            <c:dLbl>
              <c:idx val="1"/>
              <c:layout>
                <c:manualLayout>
                  <c:x val="-9.7745944225759055E-17"/>
                  <c:y val="-0.32030726439955459"/>
                </c:manualLayout>
              </c:layout>
              <c:spPr>
                <a:noFill/>
                <a:ln>
                  <a:noFill/>
                </a:ln>
                <a:effectLst/>
              </c:spPr>
              <c:txPr>
                <a:bodyPr wrap="square" lIns="38100" tIns="19050" rIns="38100" bIns="19050" anchor="ctr">
                  <a:sp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A9-BB41-A081-89CF8BE78AC0}"/>
                </c:ext>
              </c:extLst>
            </c:dLbl>
            <c:dLbl>
              <c:idx val="2"/>
              <c:layout>
                <c:manualLayout>
                  <c:x val="0"/>
                  <c:y val="-0.214495250740435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A9-BB41-A081-89CF8BE78AC0}"/>
                </c:ext>
              </c:extLst>
            </c:dLbl>
            <c:dLbl>
              <c:idx val="3"/>
              <c:layout>
                <c:manualLayout>
                  <c:x val="0"/>
                  <c:y val="-0.274348900688459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A9-BB41-A081-89CF8BE78AC0}"/>
                </c:ext>
              </c:extLst>
            </c:dLbl>
            <c:dLbl>
              <c:idx val="4"/>
              <c:layout>
                <c:manualLayout>
                  <c:x val="-1.2873856317259713E-2"/>
                  <c:y val="-0.37405178522202487"/>
                </c:manualLayout>
              </c:layout>
              <c:spPr>
                <a:noFill/>
                <a:ln>
                  <a:noFill/>
                </a:ln>
                <a:effectLst/>
              </c:spPr>
              <c:txPr>
                <a:bodyPr wrap="square" lIns="38100" tIns="19050" rIns="38100" bIns="19050" anchor="ctr">
                  <a:no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523437887017535"/>
                      <c:h val="6.7977367934194635E-2"/>
                    </c:manualLayout>
                  </c15:layout>
                </c:ext>
                <c:ext xmlns:c16="http://schemas.microsoft.com/office/drawing/2014/chart" uri="{C3380CC4-5D6E-409C-BE32-E72D297353CC}">
                  <c16:uniqueId val="{00000002-5AA9-BB41-A081-89CF8BE78AC0}"/>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Q2-21</c:v>
                </c:pt>
                <c:pt idx="1">
                  <c:v>Q2-22</c:v>
                </c:pt>
              </c:strCache>
            </c:strRef>
          </c:cat>
          <c:val>
            <c:numRef>
              <c:f>Sheet1!$B$2:$B$3</c:f>
              <c:numCache>
                <c:formatCode>#,##0</c:formatCode>
                <c:ptCount val="2"/>
                <c:pt idx="0">
                  <c:v>43.48</c:v>
                </c:pt>
                <c:pt idx="1">
                  <c:v>47.6</c:v>
                </c:pt>
              </c:numCache>
            </c:numRef>
          </c:val>
          <c:extLst>
            <c:ext xmlns:c16="http://schemas.microsoft.com/office/drawing/2014/chart" uri="{C3380CC4-5D6E-409C-BE32-E72D297353CC}">
              <c16:uniqueId val="{00000006-5AA9-BB41-A081-89CF8BE78AC0}"/>
            </c:ext>
          </c:extLst>
        </c:ser>
        <c:dLbls>
          <c:showLegendKey val="0"/>
          <c:showVal val="0"/>
          <c:showCatName val="0"/>
          <c:showSerName val="0"/>
          <c:showPercent val="0"/>
          <c:showBubbleSize val="0"/>
        </c:dLbls>
        <c:gapWidth val="150"/>
        <c:overlap val="100"/>
        <c:axId val="473830800"/>
        <c:axId val="473831192"/>
      </c:barChart>
      <c:catAx>
        <c:axId val="473830800"/>
        <c:scaling>
          <c:orientation val="minMax"/>
        </c:scaling>
        <c:delete val="0"/>
        <c:axPos val="b"/>
        <c:numFmt formatCode="General" sourceLinked="1"/>
        <c:majorTickMark val="out"/>
        <c:minorTickMark val="none"/>
        <c:tickLblPos val="nextTo"/>
        <c:txPr>
          <a:bodyPr/>
          <a:lstStyle/>
          <a:p>
            <a:pPr>
              <a:defRPr sz="1000"/>
            </a:pPr>
            <a:endParaRPr lang="en-US"/>
          </a:p>
        </c:txPr>
        <c:crossAx val="473831192"/>
        <c:crosses val="autoZero"/>
        <c:auto val="1"/>
        <c:lblAlgn val="ctr"/>
        <c:lblOffset val="100"/>
        <c:noMultiLvlLbl val="0"/>
      </c:catAx>
      <c:valAx>
        <c:axId val="473831192"/>
        <c:scaling>
          <c:orientation val="minMax"/>
          <c:max val="50"/>
          <c:min val="0"/>
        </c:scaling>
        <c:delete val="1"/>
        <c:axPos val="l"/>
        <c:numFmt formatCode="#,##0" sourceLinked="1"/>
        <c:majorTickMark val="out"/>
        <c:minorTickMark val="none"/>
        <c:tickLblPos val="nextTo"/>
        <c:crossAx val="47383080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200" b="1" dirty="0">
                <a:solidFill>
                  <a:schemeClr val="tx1"/>
                </a:solidFill>
              </a:rPr>
              <a:t>Network Evolution</a:t>
            </a:r>
          </a:p>
        </c:rich>
      </c:tx>
      <c:layout>
        <c:manualLayout>
          <c:xMode val="edge"/>
          <c:yMode val="edge"/>
          <c:x val="0.33009569930165372"/>
          <c:y val="1.31955386611099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Openings</c:v>
                </c:pt>
              </c:strCache>
            </c:strRef>
          </c:tx>
          <c:spPr>
            <a:solidFill>
              <a:srgbClr val="F9B0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Q1 2021</c:v>
                </c:pt>
                <c:pt idx="1">
                  <c:v>Q2 2021</c:v>
                </c:pt>
                <c:pt idx="2">
                  <c:v>Q3 2021</c:v>
                </c:pt>
                <c:pt idx="3">
                  <c:v>Q4 2021</c:v>
                </c:pt>
                <c:pt idx="4">
                  <c:v>Q1 2022</c:v>
                </c:pt>
                <c:pt idx="5">
                  <c:v>Q2 2022</c:v>
                </c:pt>
              </c:strCache>
            </c:strRef>
          </c:cat>
          <c:val>
            <c:numRef>
              <c:f>Sheet1!$B$2:$B$7</c:f>
              <c:numCache>
                <c:formatCode>General</c:formatCode>
                <c:ptCount val="6"/>
                <c:pt idx="0">
                  <c:v>41</c:v>
                </c:pt>
                <c:pt idx="1">
                  <c:v>61</c:v>
                </c:pt>
                <c:pt idx="2">
                  <c:v>59</c:v>
                </c:pt>
                <c:pt idx="3">
                  <c:v>60</c:v>
                </c:pt>
                <c:pt idx="4">
                  <c:v>75</c:v>
                </c:pt>
                <c:pt idx="5">
                  <c:v>47</c:v>
                </c:pt>
              </c:numCache>
            </c:numRef>
          </c:val>
          <c:extLst>
            <c:ext xmlns:c16="http://schemas.microsoft.com/office/drawing/2014/chart" uri="{C3380CC4-5D6E-409C-BE32-E72D297353CC}">
              <c16:uniqueId val="{00000000-3C32-4DD7-A206-B13E2A4B0A6F}"/>
            </c:ext>
          </c:extLst>
        </c:ser>
        <c:ser>
          <c:idx val="1"/>
          <c:order val="1"/>
          <c:tx>
            <c:strRef>
              <c:f>Sheet1!$C$1</c:f>
              <c:strCache>
                <c:ptCount val="1"/>
                <c:pt idx="0">
                  <c:v>Closings</c:v>
                </c:pt>
              </c:strCache>
            </c:strRef>
          </c:tx>
          <c:spPr>
            <a:solidFill>
              <a:srgbClr val="626262"/>
            </a:solidFill>
            <a:ln>
              <a:noFill/>
            </a:ln>
            <a:effectLst/>
          </c:spPr>
          <c:invertIfNegative val="0"/>
          <c:dLbls>
            <c:dLbl>
              <c:idx val="3"/>
              <c:layout>
                <c:manualLayout>
                  <c:x val="-4.5146807107600481E-3"/>
                  <c:y val="2.6391077322219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32-4DD7-A206-B13E2A4B0A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Q1 2021</c:v>
                </c:pt>
                <c:pt idx="1">
                  <c:v>Q2 2021</c:v>
                </c:pt>
                <c:pt idx="2">
                  <c:v>Q3 2021</c:v>
                </c:pt>
                <c:pt idx="3">
                  <c:v>Q4 2021</c:v>
                </c:pt>
                <c:pt idx="4">
                  <c:v>Q1 2022</c:v>
                </c:pt>
                <c:pt idx="5">
                  <c:v>Q2 2022</c:v>
                </c:pt>
              </c:strCache>
            </c:strRef>
          </c:cat>
          <c:val>
            <c:numRef>
              <c:f>Sheet1!$C$2:$C$7</c:f>
              <c:numCache>
                <c:formatCode>General</c:formatCode>
                <c:ptCount val="6"/>
                <c:pt idx="0">
                  <c:v>93</c:v>
                </c:pt>
                <c:pt idx="1">
                  <c:v>103</c:v>
                </c:pt>
                <c:pt idx="2">
                  <c:v>105</c:v>
                </c:pt>
                <c:pt idx="3">
                  <c:v>189</c:v>
                </c:pt>
                <c:pt idx="4">
                  <c:v>121</c:v>
                </c:pt>
                <c:pt idx="5">
                  <c:v>91</c:v>
                </c:pt>
              </c:numCache>
            </c:numRef>
          </c:val>
          <c:extLst>
            <c:ext xmlns:c16="http://schemas.microsoft.com/office/drawing/2014/chart" uri="{C3380CC4-5D6E-409C-BE32-E72D297353CC}">
              <c16:uniqueId val="{00000001-3C32-4DD7-A206-B13E2A4B0A6F}"/>
            </c:ext>
          </c:extLst>
        </c:ser>
        <c:dLbls>
          <c:showLegendKey val="0"/>
          <c:showVal val="0"/>
          <c:showCatName val="0"/>
          <c:showSerName val="0"/>
          <c:showPercent val="0"/>
          <c:showBubbleSize val="0"/>
        </c:dLbls>
        <c:gapWidth val="219"/>
        <c:overlap val="-27"/>
        <c:axId val="297961519"/>
        <c:axId val="297961935"/>
      </c:barChart>
      <c:catAx>
        <c:axId val="29796151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97961935"/>
        <c:crosses val="autoZero"/>
        <c:auto val="1"/>
        <c:lblAlgn val="ctr"/>
        <c:lblOffset val="100"/>
        <c:noMultiLvlLbl val="0"/>
      </c:catAx>
      <c:valAx>
        <c:axId val="297961935"/>
        <c:scaling>
          <c:orientation val="minMax"/>
        </c:scaling>
        <c:delete val="1"/>
        <c:axPos val="l"/>
        <c:numFmt formatCode="General" sourceLinked="1"/>
        <c:majorTickMark val="none"/>
        <c:minorTickMark val="none"/>
        <c:tickLblPos val="nextTo"/>
        <c:crossAx val="297961519"/>
        <c:crosses val="autoZero"/>
        <c:crossBetween val="between"/>
        <c:majorUnit val="50"/>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pPr>
            <a:r>
              <a:rPr lang="en-US" sz="1200" u="none" baseline="0"/>
              <a:t>Revenues (M$)</a:t>
            </a:r>
            <a:endParaRPr lang="en-US" sz="1200" u="none"/>
          </a:p>
        </c:rich>
      </c:tx>
      <c:layout>
        <c:manualLayout>
          <c:xMode val="edge"/>
          <c:yMode val="edge"/>
          <c:x val="0.2837412122092462"/>
          <c:y val="1.836163826201422E-3"/>
        </c:manualLayout>
      </c:layout>
      <c:overlay val="0"/>
    </c:title>
    <c:autoTitleDeleted val="0"/>
    <c:plotArea>
      <c:layout>
        <c:manualLayout>
          <c:layoutTarget val="inner"/>
          <c:xMode val="edge"/>
          <c:yMode val="edge"/>
          <c:x val="6.3391321067440026E-2"/>
          <c:y val="0.24063469190342751"/>
          <c:w val="0.87321767549868201"/>
          <c:h val="0.57871508421671969"/>
        </c:manualLayout>
      </c:layout>
      <c:barChart>
        <c:barDir val="col"/>
        <c:grouping val="stacked"/>
        <c:varyColors val="0"/>
        <c:ser>
          <c:idx val="0"/>
          <c:order val="0"/>
          <c:tx>
            <c:strRef>
              <c:f>Sheet1!$B$1</c:f>
              <c:strCache>
                <c:ptCount val="1"/>
                <c:pt idx="0">
                  <c:v>Revenues</c:v>
                </c:pt>
              </c:strCache>
            </c:strRef>
          </c:tx>
          <c:spPr>
            <a:solidFill>
              <a:srgbClr val="F9B031"/>
            </a:solidFill>
            <a:ln w="25400" cap="flat" cmpd="sng" algn="ctr">
              <a:noFill/>
              <a:prstDash val="solid"/>
            </a:ln>
            <a:effectLst/>
          </c:spPr>
          <c:invertIfNegative val="0"/>
          <c:dPt>
            <c:idx val="1"/>
            <c:invertIfNegative val="0"/>
            <c:bubble3D val="0"/>
            <c:spPr>
              <a:solidFill>
                <a:srgbClr val="626262"/>
              </a:solidFill>
              <a:ln w="25400" cap="flat" cmpd="sng" algn="ctr">
                <a:noFill/>
                <a:prstDash val="solid"/>
              </a:ln>
              <a:effectLst/>
            </c:spPr>
            <c:extLst>
              <c:ext xmlns:c16="http://schemas.microsoft.com/office/drawing/2014/chart" uri="{C3380CC4-5D6E-409C-BE32-E72D297353CC}">
                <c16:uniqueId val="{00000001-1705-0841-A514-3D5351CFF74C}"/>
              </c:ext>
            </c:extLst>
          </c:dPt>
          <c:dPt>
            <c:idx val="4"/>
            <c:invertIfNegative val="0"/>
            <c:bubble3D val="0"/>
            <c:extLst>
              <c:ext xmlns:c16="http://schemas.microsoft.com/office/drawing/2014/chart" uri="{C3380CC4-5D6E-409C-BE32-E72D297353CC}">
                <c16:uniqueId val="{00000002-1705-0841-A514-3D5351CFF74C}"/>
              </c:ext>
            </c:extLst>
          </c:dPt>
          <c:dLbls>
            <c:dLbl>
              <c:idx val="0"/>
              <c:layout>
                <c:manualLayout>
                  <c:x val="-3.753151765870549E-3"/>
                  <c:y val="-0.255668049502877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05-0841-A514-3D5351CFF74C}"/>
                </c:ext>
              </c:extLst>
            </c:dLbl>
            <c:dLbl>
              <c:idx val="1"/>
              <c:layout>
                <c:manualLayout>
                  <c:x val="5.3316585488316949E-3"/>
                  <c:y val="-0.31374187251313862"/>
                </c:manualLayout>
              </c:layout>
              <c:spPr>
                <a:noFill/>
                <a:ln>
                  <a:noFill/>
                </a:ln>
                <a:effectLst/>
              </c:spPr>
              <c:txPr>
                <a:bodyPr wrap="square" lIns="38100" tIns="19050" rIns="38100" bIns="19050" anchor="ctr">
                  <a:no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7571561749365705"/>
                      <c:h val="9.3824913904256346E-2"/>
                    </c:manualLayout>
                  </c15:layout>
                </c:ext>
                <c:ext xmlns:c16="http://schemas.microsoft.com/office/drawing/2014/chart" uri="{C3380CC4-5D6E-409C-BE32-E72D297353CC}">
                  <c16:uniqueId val="{00000001-1705-0841-A514-3D5351CFF74C}"/>
                </c:ext>
              </c:extLst>
            </c:dLbl>
            <c:dLbl>
              <c:idx val="2"/>
              <c:layout>
                <c:manualLayout>
                  <c:x val="-4.8872972112879528E-17"/>
                  <c:y val="-0.212511743288467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05-0841-A514-3D5351CFF74C}"/>
                </c:ext>
              </c:extLst>
            </c:dLbl>
            <c:dLbl>
              <c:idx val="3"/>
              <c:layout>
                <c:manualLayout>
                  <c:x val="-4.8761585861953841E-3"/>
                  <c:y val="-0.299743271149824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05-0841-A514-3D5351CFF74C}"/>
                </c:ext>
              </c:extLst>
            </c:dLbl>
            <c:dLbl>
              <c:idx val="4"/>
              <c:layout>
                <c:manualLayout>
                  <c:x val="-3.8395616133191701E-7"/>
                  <c:y val="-0.31406511919290298"/>
                </c:manualLayout>
              </c:layout>
              <c:spPr>
                <a:noFill/>
                <a:ln>
                  <a:noFill/>
                </a:ln>
                <a:effectLst/>
              </c:spPr>
              <c:txPr>
                <a:bodyPr wrap="square" lIns="38100" tIns="19050" rIns="38100" bIns="19050" anchor="ctr">
                  <a:sp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05-0841-A514-3D5351CFF74C}"/>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Q2-21</c:v>
                </c:pt>
                <c:pt idx="1">
                  <c:v>Q2-22</c:v>
                </c:pt>
              </c:strCache>
            </c:strRef>
          </c:cat>
          <c:val>
            <c:numRef>
              <c:f>Sheet1!$B$2:$B$3</c:f>
              <c:numCache>
                <c:formatCode>#,##0</c:formatCode>
                <c:ptCount val="2"/>
                <c:pt idx="0">
                  <c:v>135.9</c:v>
                </c:pt>
                <c:pt idx="1">
                  <c:v>162.5</c:v>
                </c:pt>
              </c:numCache>
            </c:numRef>
          </c:val>
          <c:extLst>
            <c:ext xmlns:c16="http://schemas.microsoft.com/office/drawing/2014/chart" uri="{C3380CC4-5D6E-409C-BE32-E72D297353CC}">
              <c16:uniqueId val="{00000006-1705-0841-A514-3D5351CFF74C}"/>
            </c:ext>
          </c:extLst>
        </c:ser>
        <c:dLbls>
          <c:showLegendKey val="0"/>
          <c:showVal val="0"/>
          <c:showCatName val="0"/>
          <c:showSerName val="0"/>
          <c:showPercent val="0"/>
          <c:showBubbleSize val="0"/>
        </c:dLbls>
        <c:gapWidth val="150"/>
        <c:overlap val="100"/>
        <c:axId val="472978904"/>
        <c:axId val="472979296"/>
      </c:barChart>
      <c:catAx>
        <c:axId val="472978904"/>
        <c:scaling>
          <c:orientation val="minMax"/>
        </c:scaling>
        <c:delete val="0"/>
        <c:axPos val="b"/>
        <c:numFmt formatCode="General" sourceLinked="1"/>
        <c:majorTickMark val="out"/>
        <c:minorTickMark val="none"/>
        <c:tickLblPos val="nextTo"/>
        <c:txPr>
          <a:bodyPr/>
          <a:lstStyle/>
          <a:p>
            <a:pPr>
              <a:defRPr sz="1000"/>
            </a:pPr>
            <a:endParaRPr lang="en-US"/>
          </a:p>
        </c:txPr>
        <c:crossAx val="472979296"/>
        <c:crosses val="autoZero"/>
        <c:auto val="1"/>
        <c:lblAlgn val="ctr"/>
        <c:lblOffset val="100"/>
        <c:noMultiLvlLbl val="0"/>
      </c:catAx>
      <c:valAx>
        <c:axId val="472979296"/>
        <c:scaling>
          <c:orientation val="minMax"/>
          <c:max val="190"/>
          <c:min val="0"/>
        </c:scaling>
        <c:delete val="1"/>
        <c:axPos val="l"/>
        <c:numFmt formatCode="#,##0" sourceLinked="1"/>
        <c:majorTickMark val="out"/>
        <c:minorTickMark val="none"/>
        <c:tickLblPos val="nextTo"/>
        <c:crossAx val="472978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u="none"/>
            </a:pPr>
            <a:r>
              <a:rPr lang="en-US" sz="1200" u="none" dirty="0"/>
              <a:t>Net</a:t>
            </a:r>
            <a:r>
              <a:rPr lang="en-US" sz="1200" u="none" baseline="0" dirty="0"/>
              <a:t> Income Attributable      to Owners</a:t>
            </a:r>
            <a:r>
              <a:rPr lang="en-US" sz="1200" u="none" dirty="0"/>
              <a:t> (M$)</a:t>
            </a:r>
          </a:p>
        </c:rich>
      </c:tx>
      <c:layout>
        <c:manualLayout>
          <c:xMode val="edge"/>
          <c:yMode val="edge"/>
          <c:x val="0.25844941935299692"/>
          <c:y val="1.4773669485041238E-2"/>
        </c:manualLayout>
      </c:layout>
      <c:overlay val="0"/>
    </c:title>
    <c:autoTitleDeleted val="0"/>
    <c:plotArea>
      <c:layout>
        <c:manualLayout>
          <c:layoutTarget val="inner"/>
          <c:xMode val="edge"/>
          <c:yMode val="edge"/>
          <c:x val="5.8648244037148647E-2"/>
          <c:y val="0.34325652402080054"/>
          <c:w val="0.88270351192570273"/>
          <c:h val="0.4980527429179808"/>
        </c:manualLayout>
      </c:layout>
      <c:barChart>
        <c:barDir val="col"/>
        <c:grouping val="stacked"/>
        <c:varyColors val="0"/>
        <c:ser>
          <c:idx val="0"/>
          <c:order val="0"/>
          <c:tx>
            <c:strRef>
              <c:f>Sheet1!$B$1</c:f>
              <c:strCache>
                <c:ptCount val="1"/>
                <c:pt idx="0">
                  <c:v>Net income</c:v>
                </c:pt>
              </c:strCache>
            </c:strRef>
          </c:tx>
          <c:spPr>
            <a:solidFill>
              <a:srgbClr val="F9B031"/>
            </a:solidFill>
            <a:ln w="25400" cap="flat" cmpd="sng" algn="ctr">
              <a:noFill/>
              <a:prstDash val="solid"/>
            </a:ln>
            <a:effectLst/>
          </c:spPr>
          <c:invertIfNegative val="0"/>
          <c:dPt>
            <c:idx val="1"/>
            <c:invertIfNegative val="0"/>
            <c:bubble3D val="0"/>
            <c:spPr>
              <a:solidFill>
                <a:srgbClr val="626262"/>
              </a:solidFill>
              <a:ln w="25400" cap="flat" cmpd="sng" algn="ctr">
                <a:noFill/>
                <a:prstDash val="solid"/>
              </a:ln>
              <a:effectLst/>
            </c:spPr>
            <c:extLst>
              <c:ext xmlns:c16="http://schemas.microsoft.com/office/drawing/2014/chart" uri="{C3380CC4-5D6E-409C-BE32-E72D297353CC}">
                <c16:uniqueId val="{00000001-88F0-1141-AB18-60BA0CC1C239}"/>
              </c:ext>
            </c:extLst>
          </c:dPt>
          <c:dPt>
            <c:idx val="4"/>
            <c:invertIfNegative val="0"/>
            <c:bubble3D val="0"/>
            <c:extLst>
              <c:ext xmlns:c16="http://schemas.microsoft.com/office/drawing/2014/chart" uri="{C3380CC4-5D6E-409C-BE32-E72D297353CC}">
                <c16:uniqueId val="{00000002-88F0-1141-AB18-60BA0CC1C239}"/>
              </c:ext>
            </c:extLst>
          </c:dPt>
          <c:dLbls>
            <c:dLbl>
              <c:idx val="0"/>
              <c:layout>
                <c:manualLayout>
                  <c:x val="-2.8421518405976833E-3"/>
                  <c:y val="-9.1441670758050361E-2"/>
                </c:manualLayout>
              </c:layout>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8F0-1141-AB18-60BA0CC1C239}"/>
                </c:ext>
              </c:extLst>
            </c:dLbl>
            <c:dLbl>
              <c:idx val="1"/>
              <c:layout>
                <c:manualLayout>
                  <c:x val="5.3318684566485783E-3"/>
                  <c:y val="-0.10049978290000899"/>
                </c:manualLayout>
              </c:layout>
              <c:spPr>
                <a:noFill/>
                <a:ln>
                  <a:noFill/>
                </a:ln>
                <a:effectLst/>
              </c:spPr>
              <c:txPr>
                <a:bodyPr wrap="square" lIns="38100" tIns="19050" rIns="38100" bIns="19050" anchor="ctr">
                  <a:no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3297515342888211"/>
                      <c:h val="8.3072669286271578E-2"/>
                    </c:manualLayout>
                  </c15:layout>
                </c:ext>
                <c:ext xmlns:c16="http://schemas.microsoft.com/office/drawing/2014/chart" uri="{C3380CC4-5D6E-409C-BE32-E72D297353CC}">
                  <c16:uniqueId val="{00000001-88F0-1141-AB18-60BA0CC1C239}"/>
                </c:ext>
              </c:extLst>
            </c:dLbl>
            <c:dLbl>
              <c:idx val="2"/>
              <c:layout>
                <c:manualLayout>
                  <c:x val="0"/>
                  <c:y val="-0.21936567055735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F0-1141-AB18-60BA0CC1C239}"/>
                </c:ext>
              </c:extLst>
            </c:dLbl>
            <c:dLbl>
              <c:idx val="3"/>
              <c:layout>
                <c:manualLayout>
                  <c:x val="0"/>
                  <c:y val="-0.239131513703116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F0-1141-AB18-60BA0CC1C239}"/>
                </c:ext>
              </c:extLst>
            </c:dLbl>
            <c:dLbl>
              <c:idx val="4"/>
              <c:layout>
                <c:manualLayout>
                  <c:x val="4.8757387705616181E-3"/>
                  <c:y val="-0.37042478655598954"/>
                </c:manualLayout>
              </c:layout>
              <c:spPr>
                <a:noFill/>
                <a:ln>
                  <a:noFill/>
                </a:ln>
                <a:effectLst/>
              </c:spPr>
              <c:txPr>
                <a:bodyPr wrap="square" lIns="38100" tIns="19050" rIns="38100" bIns="19050" anchor="ctr">
                  <a:sp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F0-1141-AB18-60BA0CC1C239}"/>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Q2-21</c:v>
                </c:pt>
                <c:pt idx="1">
                  <c:v>Q2-22</c:v>
                </c:pt>
              </c:strCache>
            </c:strRef>
          </c:cat>
          <c:val>
            <c:numRef>
              <c:f>Sheet1!$B$2:$B$3</c:f>
              <c:numCache>
                <c:formatCode>#,##0</c:formatCode>
                <c:ptCount val="2"/>
                <c:pt idx="0">
                  <c:v>23</c:v>
                </c:pt>
                <c:pt idx="1">
                  <c:v>28.6</c:v>
                </c:pt>
              </c:numCache>
            </c:numRef>
          </c:val>
          <c:extLst>
            <c:ext xmlns:c16="http://schemas.microsoft.com/office/drawing/2014/chart" uri="{C3380CC4-5D6E-409C-BE32-E72D297353CC}">
              <c16:uniqueId val="{00000006-88F0-1141-AB18-60BA0CC1C239}"/>
            </c:ext>
          </c:extLst>
        </c:ser>
        <c:dLbls>
          <c:showLegendKey val="0"/>
          <c:showVal val="0"/>
          <c:showCatName val="0"/>
          <c:showSerName val="0"/>
          <c:showPercent val="0"/>
          <c:showBubbleSize val="0"/>
        </c:dLbls>
        <c:gapWidth val="150"/>
        <c:overlap val="100"/>
        <c:axId val="472980080"/>
        <c:axId val="472980472"/>
      </c:barChart>
      <c:catAx>
        <c:axId val="472980080"/>
        <c:scaling>
          <c:orientation val="minMax"/>
        </c:scaling>
        <c:delete val="0"/>
        <c:axPos val="b"/>
        <c:numFmt formatCode="General" sourceLinked="1"/>
        <c:majorTickMark val="out"/>
        <c:minorTickMark val="none"/>
        <c:tickLblPos val="nextTo"/>
        <c:txPr>
          <a:bodyPr/>
          <a:lstStyle/>
          <a:p>
            <a:pPr>
              <a:defRPr sz="1000"/>
            </a:pPr>
            <a:endParaRPr lang="en-US"/>
          </a:p>
        </c:txPr>
        <c:crossAx val="472980472"/>
        <c:crosses val="autoZero"/>
        <c:auto val="1"/>
        <c:lblAlgn val="ctr"/>
        <c:lblOffset val="100"/>
        <c:noMultiLvlLbl val="0"/>
      </c:catAx>
      <c:valAx>
        <c:axId val="472980472"/>
        <c:scaling>
          <c:orientation val="minMax"/>
          <c:max val="25"/>
          <c:min val="-100"/>
        </c:scaling>
        <c:delete val="1"/>
        <c:axPos val="l"/>
        <c:numFmt formatCode="#,##0" sourceLinked="1"/>
        <c:majorTickMark val="out"/>
        <c:minorTickMark val="none"/>
        <c:tickLblPos val="nextTo"/>
        <c:crossAx val="47298008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u="none"/>
            </a:pPr>
            <a:r>
              <a:rPr lang="en-US" sz="1200" u="none"/>
              <a:t>Diluted EPS</a:t>
            </a:r>
          </a:p>
        </c:rich>
      </c:tx>
      <c:layout>
        <c:manualLayout>
          <c:xMode val="edge"/>
          <c:yMode val="edge"/>
          <c:x val="0.32776098048780899"/>
          <c:y val="2.7425965337585893E-2"/>
        </c:manualLayout>
      </c:layout>
      <c:overlay val="0"/>
    </c:title>
    <c:autoTitleDeleted val="0"/>
    <c:plotArea>
      <c:layout>
        <c:manualLayout>
          <c:layoutTarget val="inner"/>
          <c:xMode val="edge"/>
          <c:yMode val="edge"/>
          <c:x val="5.8648244037148647E-2"/>
          <c:y val="0.359720255570948"/>
          <c:w val="0.88270351192570273"/>
          <c:h val="0.48649471460695087"/>
        </c:manualLayout>
      </c:layout>
      <c:barChart>
        <c:barDir val="col"/>
        <c:grouping val="stacked"/>
        <c:varyColors val="0"/>
        <c:ser>
          <c:idx val="0"/>
          <c:order val="0"/>
          <c:tx>
            <c:strRef>
              <c:f>Sheet1!$B$1</c:f>
              <c:strCache>
                <c:ptCount val="1"/>
                <c:pt idx="0">
                  <c:v>EPS</c:v>
                </c:pt>
              </c:strCache>
            </c:strRef>
          </c:tx>
          <c:spPr>
            <a:solidFill>
              <a:srgbClr val="F9B031"/>
            </a:solidFill>
            <a:ln w="25400" cap="flat" cmpd="sng" algn="ctr">
              <a:noFill/>
              <a:prstDash val="solid"/>
            </a:ln>
            <a:effectLst/>
          </c:spPr>
          <c:invertIfNegative val="0"/>
          <c:dPt>
            <c:idx val="1"/>
            <c:invertIfNegative val="0"/>
            <c:bubble3D val="0"/>
            <c:spPr>
              <a:solidFill>
                <a:srgbClr val="626262"/>
              </a:solidFill>
              <a:ln w="25400" cap="flat" cmpd="sng" algn="ctr">
                <a:noFill/>
                <a:prstDash val="solid"/>
              </a:ln>
              <a:effectLst/>
            </c:spPr>
            <c:extLst>
              <c:ext xmlns:c16="http://schemas.microsoft.com/office/drawing/2014/chart" uri="{C3380CC4-5D6E-409C-BE32-E72D297353CC}">
                <c16:uniqueId val="{00000001-F178-F343-A6EA-072BD18C7860}"/>
              </c:ext>
            </c:extLst>
          </c:dPt>
          <c:dPt>
            <c:idx val="4"/>
            <c:invertIfNegative val="0"/>
            <c:bubble3D val="0"/>
            <c:extLst>
              <c:ext xmlns:c16="http://schemas.microsoft.com/office/drawing/2014/chart" uri="{C3380CC4-5D6E-409C-BE32-E72D297353CC}">
                <c16:uniqueId val="{00000002-F178-F343-A6EA-072BD18C7860}"/>
              </c:ext>
            </c:extLst>
          </c:dPt>
          <c:dLbls>
            <c:dLbl>
              <c:idx val="0"/>
              <c:layout>
                <c:manualLayout>
                  <c:x val="-1.7632256618186002E-4"/>
                  <c:y val="-8.1041791222895496E-2"/>
                </c:manualLayout>
              </c:layout>
              <c:tx>
                <c:rich>
                  <a:bodyPr wrap="square" lIns="38100" tIns="19050" rIns="38100" bIns="19050" anchor="ctr">
                    <a:noAutofit/>
                  </a:bodyPr>
                  <a:lstStyle/>
                  <a:p>
                    <a:pPr>
                      <a:defRPr sz="1200"/>
                    </a:pPr>
                    <a:r>
                      <a:rPr lang="en-US" dirty="0"/>
                      <a:t>$0.93</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0.25495991180513167"/>
                      <c:h val="0.16059417269899065"/>
                    </c:manualLayout>
                  </c15:layout>
                  <c15:showDataLabelsRange val="0"/>
                </c:ext>
                <c:ext xmlns:c16="http://schemas.microsoft.com/office/drawing/2014/chart" uri="{C3380CC4-5D6E-409C-BE32-E72D297353CC}">
                  <c16:uniqueId val="{00000003-F178-F343-A6EA-072BD18C7860}"/>
                </c:ext>
              </c:extLst>
            </c:dLbl>
            <c:dLbl>
              <c:idx val="1"/>
              <c:layout>
                <c:manualLayout>
                  <c:x val="-7.9972779154306589E-3"/>
                  <c:y val="-9.8470693259982214E-2"/>
                </c:manualLayout>
              </c:layout>
              <c:spPr>
                <a:noFill/>
                <a:ln>
                  <a:noFill/>
                </a:ln>
                <a:effectLst/>
              </c:spPr>
              <c:txPr>
                <a:bodyPr wrap="square" lIns="38100" tIns="19050" rIns="38100" bIns="19050" anchor="ctr">
                  <a:no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2361353787870514"/>
                      <c:h val="0.18528437963188593"/>
                    </c:manualLayout>
                  </c15:layout>
                </c:ext>
                <c:ext xmlns:c16="http://schemas.microsoft.com/office/drawing/2014/chart" uri="{C3380CC4-5D6E-409C-BE32-E72D297353CC}">
                  <c16:uniqueId val="{00000001-F178-F343-A6EA-072BD18C7860}"/>
                </c:ext>
              </c:extLst>
            </c:dLbl>
            <c:dLbl>
              <c:idx val="2"/>
              <c:layout>
                <c:manualLayout>
                  <c:x val="0"/>
                  <c:y val="-0.21936567055735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78-F343-A6EA-072BD18C7860}"/>
                </c:ext>
              </c:extLst>
            </c:dLbl>
            <c:dLbl>
              <c:idx val="3"/>
              <c:layout>
                <c:manualLayout>
                  <c:x val="0"/>
                  <c:y val="-0.239131513703116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78-F343-A6EA-072BD18C7860}"/>
                </c:ext>
              </c:extLst>
            </c:dLbl>
            <c:dLbl>
              <c:idx val="4"/>
              <c:layout>
                <c:manualLayout>
                  <c:x val="4.8757387705616181E-3"/>
                  <c:y val="-0.37042478655598954"/>
                </c:manualLayout>
              </c:layout>
              <c:spPr>
                <a:noFill/>
                <a:ln>
                  <a:noFill/>
                </a:ln>
                <a:effectLst/>
              </c:spPr>
              <c:txPr>
                <a:bodyPr wrap="square" lIns="38100" tIns="19050" rIns="38100" bIns="19050" anchor="ctr">
                  <a:sp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78-F343-A6EA-072BD18C7860}"/>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Q2-21</c:v>
                </c:pt>
                <c:pt idx="1">
                  <c:v>Q2-22</c:v>
                </c:pt>
              </c:strCache>
            </c:strRef>
          </c:cat>
          <c:val>
            <c:numRef>
              <c:f>Sheet1!$B$2:$B$3</c:f>
              <c:numCache>
                <c:formatCode>_("$"* #,##0.00_);_("$"* \(#,##0.00\);_("$"* "-"??_);_(@_)</c:formatCode>
                <c:ptCount val="2"/>
                <c:pt idx="0">
                  <c:v>0.93</c:v>
                </c:pt>
                <c:pt idx="1">
                  <c:v>1.17</c:v>
                </c:pt>
              </c:numCache>
            </c:numRef>
          </c:val>
          <c:extLst>
            <c:ext xmlns:c16="http://schemas.microsoft.com/office/drawing/2014/chart" uri="{C3380CC4-5D6E-409C-BE32-E72D297353CC}">
              <c16:uniqueId val="{00000006-F178-F343-A6EA-072BD18C7860}"/>
            </c:ext>
          </c:extLst>
        </c:ser>
        <c:dLbls>
          <c:showLegendKey val="0"/>
          <c:showVal val="0"/>
          <c:showCatName val="0"/>
          <c:showSerName val="0"/>
          <c:showPercent val="0"/>
          <c:showBubbleSize val="0"/>
        </c:dLbls>
        <c:gapWidth val="150"/>
        <c:overlap val="100"/>
        <c:axId val="473831976"/>
        <c:axId val="473832368"/>
      </c:barChart>
      <c:catAx>
        <c:axId val="473831976"/>
        <c:scaling>
          <c:orientation val="minMax"/>
        </c:scaling>
        <c:delete val="0"/>
        <c:axPos val="b"/>
        <c:numFmt formatCode="General" sourceLinked="1"/>
        <c:majorTickMark val="out"/>
        <c:minorTickMark val="none"/>
        <c:tickLblPos val="nextTo"/>
        <c:txPr>
          <a:bodyPr/>
          <a:lstStyle/>
          <a:p>
            <a:pPr>
              <a:defRPr sz="1000"/>
            </a:pPr>
            <a:endParaRPr lang="en-US"/>
          </a:p>
        </c:txPr>
        <c:crossAx val="473832368"/>
        <c:crosses val="autoZero"/>
        <c:auto val="1"/>
        <c:lblAlgn val="ctr"/>
        <c:lblOffset val="100"/>
        <c:noMultiLvlLbl val="0"/>
      </c:catAx>
      <c:valAx>
        <c:axId val="473832368"/>
        <c:scaling>
          <c:orientation val="minMax"/>
          <c:max val="2"/>
          <c:min val="-5"/>
        </c:scaling>
        <c:delete val="1"/>
        <c:axPos val="l"/>
        <c:numFmt formatCode="_(&quot;$&quot;* #,##0.00_);_(&quot;$&quot;* \(#,##0.00\);_(&quot;$&quot;* &quot;-&quot;??_);_(@_)" sourceLinked="1"/>
        <c:majorTickMark val="out"/>
        <c:minorTickMark val="none"/>
        <c:tickLblPos val="nextTo"/>
        <c:crossAx val="47383197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u="none"/>
            </a:pPr>
            <a:r>
              <a:rPr lang="en-US" sz="1200" u="none" baseline="0"/>
              <a:t>Operating CF (M$)</a:t>
            </a:r>
            <a:endParaRPr lang="en-US" sz="1200" u="none" baseline="30000"/>
          </a:p>
        </c:rich>
      </c:tx>
      <c:layout>
        <c:manualLayout>
          <c:xMode val="edge"/>
          <c:yMode val="edge"/>
          <c:x val="0.24141036222532514"/>
          <c:y val="0"/>
        </c:manualLayout>
      </c:layout>
      <c:overlay val="0"/>
    </c:title>
    <c:autoTitleDeleted val="0"/>
    <c:plotArea>
      <c:layout>
        <c:manualLayout>
          <c:layoutTarget val="inner"/>
          <c:xMode val="edge"/>
          <c:yMode val="edge"/>
          <c:x val="5.3638675750557502E-2"/>
          <c:y val="0.24806356062306648"/>
          <c:w val="0.89272264849888505"/>
          <c:h val="0.55910401406034649"/>
        </c:manualLayout>
      </c:layout>
      <c:barChart>
        <c:barDir val="col"/>
        <c:grouping val="stacked"/>
        <c:varyColors val="0"/>
        <c:ser>
          <c:idx val="0"/>
          <c:order val="0"/>
          <c:tx>
            <c:strRef>
              <c:f>Sheet1!$B$1</c:f>
              <c:strCache>
                <c:ptCount val="1"/>
                <c:pt idx="0">
                  <c:v>Op CF</c:v>
                </c:pt>
              </c:strCache>
            </c:strRef>
          </c:tx>
          <c:spPr>
            <a:solidFill>
              <a:srgbClr val="F9B031"/>
            </a:solidFill>
            <a:ln w="25400" cap="flat" cmpd="sng" algn="ctr">
              <a:noFill/>
              <a:prstDash val="solid"/>
            </a:ln>
            <a:effectLst/>
          </c:spPr>
          <c:invertIfNegative val="0"/>
          <c:dPt>
            <c:idx val="1"/>
            <c:invertIfNegative val="0"/>
            <c:bubble3D val="0"/>
            <c:spPr>
              <a:solidFill>
                <a:srgbClr val="626262"/>
              </a:solidFill>
              <a:ln w="25400" cap="flat" cmpd="sng" algn="ctr">
                <a:noFill/>
                <a:prstDash val="solid"/>
              </a:ln>
              <a:effectLst/>
            </c:spPr>
            <c:extLst>
              <c:ext xmlns:c16="http://schemas.microsoft.com/office/drawing/2014/chart" uri="{C3380CC4-5D6E-409C-BE32-E72D297353CC}">
                <c16:uniqueId val="{00000001-073B-F74C-9EC8-AA68DA642868}"/>
              </c:ext>
            </c:extLst>
          </c:dPt>
          <c:dPt>
            <c:idx val="4"/>
            <c:invertIfNegative val="0"/>
            <c:bubble3D val="0"/>
            <c:extLst>
              <c:ext xmlns:c16="http://schemas.microsoft.com/office/drawing/2014/chart" uri="{C3380CC4-5D6E-409C-BE32-E72D297353CC}">
                <c16:uniqueId val="{00000002-073B-F74C-9EC8-AA68DA642868}"/>
              </c:ext>
            </c:extLst>
          </c:dPt>
          <c:dLbls>
            <c:dLbl>
              <c:idx val="0"/>
              <c:layout>
                <c:manualLayout>
                  <c:x val="6.454665369156432E-3"/>
                  <c:y val="-0.26058227650008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3B-F74C-9EC8-AA68DA642868}"/>
                </c:ext>
              </c:extLst>
            </c:dLbl>
            <c:dLbl>
              <c:idx val="1"/>
              <c:layout>
                <c:manualLayout>
                  <c:x val="-9.7745944225759055E-17"/>
                  <c:y val="-0.29174737120879257"/>
                </c:manualLayout>
              </c:layout>
              <c:tx>
                <c:rich>
                  <a:bodyPr wrap="square" lIns="38100" tIns="19050" rIns="38100" bIns="19050" anchor="ctr">
                    <a:spAutoFit/>
                  </a:bodyPr>
                  <a:lstStyle/>
                  <a:p>
                    <a:pPr>
                      <a:defRPr sz="1200" b="1"/>
                    </a:pPr>
                    <a:r>
                      <a:rPr lang="en-US" dirty="0"/>
                      <a:t>31</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73B-F74C-9EC8-AA68DA642868}"/>
                </c:ext>
              </c:extLst>
            </c:dLbl>
            <c:dLbl>
              <c:idx val="2"/>
              <c:layout>
                <c:manualLayout>
                  <c:x val="0"/>
                  <c:y val="-0.214495250740435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3B-F74C-9EC8-AA68DA642868}"/>
                </c:ext>
              </c:extLst>
            </c:dLbl>
            <c:dLbl>
              <c:idx val="3"/>
              <c:layout>
                <c:manualLayout>
                  <c:x val="0"/>
                  <c:y val="-0.274348900688459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3B-F74C-9EC8-AA68DA642868}"/>
                </c:ext>
              </c:extLst>
            </c:dLbl>
            <c:dLbl>
              <c:idx val="4"/>
              <c:layout>
                <c:manualLayout>
                  <c:x val="-1.2873856317259713E-2"/>
                  <c:y val="-0.37405178522202487"/>
                </c:manualLayout>
              </c:layout>
              <c:spPr>
                <a:noFill/>
                <a:ln>
                  <a:noFill/>
                </a:ln>
                <a:effectLst/>
              </c:spPr>
              <c:txPr>
                <a:bodyPr wrap="square" lIns="38100" tIns="19050" rIns="38100" bIns="19050" anchor="ctr">
                  <a:no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523437887017535"/>
                      <c:h val="6.7977367934194635E-2"/>
                    </c:manualLayout>
                  </c15:layout>
                </c:ext>
                <c:ext xmlns:c16="http://schemas.microsoft.com/office/drawing/2014/chart" uri="{C3380CC4-5D6E-409C-BE32-E72D297353CC}">
                  <c16:uniqueId val="{00000002-073B-F74C-9EC8-AA68DA642868}"/>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Q2-21</c:v>
                </c:pt>
                <c:pt idx="1">
                  <c:v>Q2-22</c:v>
                </c:pt>
              </c:strCache>
            </c:strRef>
          </c:cat>
          <c:val>
            <c:numRef>
              <c:f>Sheet1!$B$2:$B$3</c:f>
              <c:numCache>
                <c:formatCode>#,##0</c:formatCode>
                <c:ptCount val="2"/>
                <c:pt idx="0">
                  <c:v>29.5</c:v>
                </c:pt>
                <c:pt idx="1">
                  <c:v>30.7</c:v>
                </c:pt>
              </c:numCache>
            </c:numRef>
          </c:val>
          <c:extLst>
            <c:ext xmlns:c16="http://schemas.microsoft.com/office/drawing/2014/chart" uri="{C3380CC4-5D6E-409C-BE32-E72D297353CC}">
              <c16:uniqueId val="{00000006-073B-F74C-9EC8-AA68DA642868}"/>
            </c:ext>
          </c:extLst>
        </c:ser>
        <c:dLbls>
          <c:showLegendKey val="0"/>
          <c:showVal val="0"/>
          <c:showCatName val="0"/>
          <c:showSerName val="0"/>
          <c:showPercent val="0"/>
          <c:showBubbleSize val="0"/>
        </c:dLbls>
        <c:gapWidth val="150"/>
        <c:overlap val="100"/>
        <c:axId val="473830800"/>
        <c:axId val="473831192"/>
      </c:barChart>
      <c:catAx>
        <c:axId val="473830800"/>
        <c:scaling>
          <c:orientation val="minMax"/>
        </c:scaling>
        <c:delete val="0"/>
        <c:axPos val="b"/>
        <c:numFmt formatCode="General" sourceLinked="1"/>
        <c:majorTickMark val="out"/>
        <c:minorTickMark val="none"/>
        <c:tickLblPos val="nextTo"/>
        <c:txPr>
          <a:bodyPr/>
          <a:lstStyle/>
          <a:p>
            <a:pPr>
              <a:defRPr sz="1000"/>
            </a:pPr>
            <a:endParaRPr lang="en-US"/>
          </a:p>
        </c:txPr>
        <c:crossAx val="473831192"/>
        <c:crosses val="autoZero"/>
        <c:auto val="1"/>
        <c:lblAlgn val="ctr"/>
        <c:lblOffset val="100"/>
        <c:noMultiLvlLbl val="0"/>
      </c:catAx>
      <c:valAx>
        <c:axId val="473831192"/>
        <c:scaling>
          <c:orientation val="minMax"/>
          <c:max val="40"/>
          <c:min val="0"/>
        </c:scaling>
        <c:delete val="1"/>
        <c:axPos val="l"/>
        <c:numFmt formatCode="#,##0" sourceLinked="1"/>
        <c:majorTickMark val="out"/>
        <c:minorTickMark val="none"/>
        <c:tickLblPos val="nextTo"/>
        <c:crossAx val="473830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u="none"/>
            </a:pPr>
            <a:r>
              <a:rPr lang="en-US" sz="1200" u="none" dirty="0"/>
              <a:t>Franchise adjusted EBITDA</a:t>
            </a:r>
            <a:r>
              <a:rPr lang="en-US" sz="1200" u="none" baseline="0" dirty="0"/>
              <a:t> as </a:t>
            </a:r>
            <a:r>
              <a:rPr lang="en-US" sz="1200" u="none" dirty="0"/>
              <a:t>% of Revenue</a:t>
            </a:r>
            <a:r>
              <a:rPr lang="en-US" sz="1200" u="none" baseline="30000" dirty="0"/>
              <a:t>(2)</a:t>
            </a:r>
            <a:r>
              <a:rPr lang="en-US" sz="1200" u="none" baseline="0" dirty="0"/>
              <a:t> </a:t>
            </a:r>
            <a:endParaRPr lang="en-US" sz="1200" u="none" baseline="30000" dirty="0"/>
          </a:p>
        </c:rich>
      </c:tx>
      <c:layout>
        <c:manualLayout>
          <c:xMode val="edge"/>
          <c:yMode val="edge"/>
          <c:x val="0.2040887523835033"/>
          <c:y val="2.6273265267121763E-2"/>
        </c:manualLayout>
      </c:layout>
      <c:overlay val="0"/>
    </c:title>
    <c:autoTitleDeleted val="0"/>
    <c:plotArea>
      <c:layout>
        <c:manualLayout>
          <c:layoutTarget val="inner"/>
          <c:xMode val="edge"/>
          <c:yMode val="edge"/>
          <c:x val="5.3638675750557502E-2"/>
          <c:y val="7.6678811650412432E-2"/>
          <c:w val="0.89272264849888505"/>
          <c:h val="0.75843032089699525"/>
        </c:manualLayout>
      </c:layout>
      <c:barChart>
        <c:barDir val="col"/>
        <c:grouping val="stacked"/>
        <c:varyColors val="0"/>
        <c:ser>
          <c:idx val="0"/>
          <c:order val="0"/>
          <c:tx>
            <c:strRef>
              <c:f>Sheet1!$B$1</c:f>
              <c:strCache>
                <c:ptCount val="1"/>
                <c:pt idx="0">
                  <c:v>EBITDA</c:v>
                </c:pt>
              </c:strCache>
            </c:strRef>
          </c:tx>
          <c:spPr>
            <a:solidFill>
              <a:srgbClr val="F9B031"/>
            </a:solidFill>
            <a:ln w="25400" cap="flat" cmpd="sng" algn="ctr">
              <a:noFill/>
              <a:prstDash val="solid"/>
            </a:ln>
            <a:effectLst/>
          </c:spPr>
          <c:invertIfNegative val="0"/>
          <c:dPt>
            <c:idx val="1"/>
            <c:invertIfNegative val="0"/>
            <c:bubble3D val="0"/>
            <c:spPr>
              <a:solidFill>
                <a:srgbClr val="626262"/>
              </a:solidFill>
              <a:ln w="25400" cap="flat" cmpd="sng" algn="ctr">
                <a:noFill/>
                <a:prstDash val="solid"/>
              </a:ln>
              <a:effectLst/>
            </c:spPr>
            <c:extLst>
              <c:ext xmlns:c16="http://schemas.microsoft.com/office/drawing/2014/chart" uri="{C3380CC4-5D6E-409C-BE32-E72D297353CC}">
                <c16:uniqueId val="{00000001-A440-1F48-9693-4859DD12E483}"/>
              </c:ext>
            </c:extLst>
          </c:dPt>
          <c:dPt>
            <c:idx val="4"/>
            <c:invertIfNegative val="0"/>
            <c:bubble3D val="0"/>
            <c:extLst>
              <c:ext xmlns:c16="http://schemas.microsoft.com/office/drawing/2014/chart" uri="{C3380CC4-5D6E-409C-BE32-E72D297353CC}">
                <c16:uniqueId val="{00000002-A440-1F48-9693-4859DD12E483}"/>
              </c:ext>
            </c:extLst>
          </c:dPt>
          <c:dLbls>
            <c:dLbl>
              <c:idx val="0"/>
              <c:layout>
                <c:manualLayout>
                  <c:x val="6.4544554613396223E-3"/>
                  <c:y val="-0.27173487385612111"/>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1433267366303413"/>
                      <c:h val="0.12216186711929004"/>
                    </c:manualLayout>
                  </c15:layout>
                </c:ext>
                <c:ext xmlns:c16="http://schemas.microsoft.com/office/drawing/2014/chart" uri="{C3380CC4-5D6E-409C-BE32-E72D297353CC}">
                  <c16:uniqueId val="{00000003-A440-1F48-9693-4859DD12E483}"/>
                </c:ext>
              </c:extLst>
            </c:dLbl>
            <c:dLbl>
              <c:idx val="1"/>
              <c:layout>
                <c:manualLayout>
                  <c:x val="0"/>
                  <c:y val="-0.25636609137246674"/>
                </c:manualLayout>
              </c:layout>
              <c:spPr>
                <a:noFill/>
                <a:ln>
                  <a:noFill/>
                </a:ln>
                <a:effectLst/>
              </c:spPr>
              <c:txPr>
                <a:bodyPr wrap="square" lIns="38100" tIns="19050" rIns="38100" bIns="19050" anchor="ctr">
                  <a:sp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40-1F48-9693-4859DD12E483}"/>
                </c:ext>
              </c:extLst>
            </c:dLbl>
            <c:dLbl>
              <c:idx val="2"/>
              <c:layout>
                <c:manualLayout>
                  <c:x val="0"/>
                  <c:y val="-0.214495250740435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40-1F48-9693-4859DD12E483}"/>
                </c:ext>
              </c:extLst>
            </c:dLbl>
            <c:dLbl>
              <c:idx val="3"/>
              <c:layout>
                <c:manualLayout>
                  <c:x val="0"/>
                  <c:y val="-0.274348900688459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40-1F48-9693-4859DD12E483}"/>
                </c:ext>
              </c:extLst>
            </c:dLbl>
            <c:dLbl>
              <c:idx val="4"/>
              <c:layout>
                <c:manualLayout>
                  <c:x val="-1.2873856317259713E-2"/>
                  <c:y val="-0.37405178522202487"/>
                </c:manualLayout>
              </c:layout>
              <c:spPr>
                <a:noFill/>
                <a:ln>
                  <a:noFill/>
                </a:ln>
                <a:effectLst/>
              </c:spPr>
              <c:txPr>
                <a:bodyPr wrap="square" lIns="38100" tIns="19050" rIns="38100" bIns="19050" anchor="ctr">
                  <a:noAutofit/>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523437887017535"/>
                      <c:h val="6.7977367934194635E-2"/>
                    </c:manualLayout>
                  </c15:layout>
                </c:ext>
                <c:ext xmlns:c16="http://schemas.microsoft.com/office/drawing/2014/chart" uri="{C3380CC4-5D6E-409C-BE32-E72D297353CC}">
                  <c16:uniqueId val="{00000002-A440-1F48-9693-4859DD12E483}"/>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Q2-21</c:v>
                </c:pt>
                <c:pt idx="1">
                  <c:v>Q2-22</c:v>
                </c:pt>
              </c:strCache>
            </c:strRef>
          </c:cat>
          <c:val>
            <c:numRef>
              <c:f>Sheet1!$B$2:$B$3</c:f>
              <c:numCache>
                <c:formatCode>0%</c:formatCode>
                <c:ptCount val="2"/>
                <c:pt idx="0">
                  <c:v>0.56000000000000005</c:v>
                </c:pt>
                <c:pt idx="1">
                  <c:v>0.53</c:v>
                </c:pt>
              </c:numCache>
            </c:numRef>
          </c:val>
          <c:extLst>
            <c:ext xmlns:c16="http://schemas.microsoft.com/office/drawing/2014/chart" uri="{C3380CC4-5D6E-409C-BE32-E72D297353CC}">
              <c16:uniqueId val="{00000006-A440-1F48-9693-4859DD12E483}"/>
            </c:ext>
          </c:extLst>
        </c:ser>
        <c:dLbls>
          <c:showLegendKey val="0"/>
          <c:showVal val="0"/>
          <c:showCatName val="0"/>
          <c:showSerName val="0"/>
          <c:showPercent val="0"/>
          <c:showBubbleSize val="0"/>
        </c:dLbls>
        <c:gapWidth val="150"/>
        <c:overlap val="100"/>
        <c:axId val="473830800"/>
        <c:axId val="473831192"/>
      </c:barChart>
      <c:catAx>
        <c:axId val="473830800"/>
        <c:scaling>
          <c:orientation val="minMax"/>
        </c:scaling>
        <c:delete val="0"/>
        <c:axPos val="b"/>
        <c:numFmt formatCode="General" sourceLinked="1"/>
        <c:majorTickMark val="out"/>
        <c:minorTickMark val="none"/>
        <c:tickLblPos val="nextTo"/>
        <c:txPr>
          <a:bodyPr/>
          <a:lstStyle/>
          <a:p>
            <a:pPr>
              <a:defRPr sz="1000"/>
            </a:pPr>
            <a:endParaRPr lang="en-US"/>
          </a:p>
        </c:txPr>
        <c:crossAx val="473831192"/>
        <c:crosses val="autoZero"/>
        <c:auto val="1"/>
        <c:lblAlgn val="ctr"/>
        <c:lblOffset val="100"/>
        <c:noMultiLvlLbl val="0"/>
      </c:catAx>
      <c:valAx>
        <c:axId val="473831192"/>
        <c:scaling>
          <c:orientation val="minMax"/>
          <c:min val="0"/>
        </c:scaling>
        <c:delete val="1"/>
        <c:axPos val="l"/>
        <c:numFmt formatCode="0%" sourceLinked="1"/>
        <c:majorTickMark val="out"/>
        <c:minorTickMark val="none"/>
        <c:tickLblPos val="nextTo"/>
        <c:crossAx val="473830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u="none"/>
            </a:pPr>
            <a:r>
              <a:rPr lang="en-US" sz="1200" u="none" baseline="0"/>
              <a:t>Digital Sales</a:t>
            </a:r>
            <a:r>
              <a:rPr lang="en-US" sz="1200" u="none" baseline="30000"/>
              <a:t>(1)</a:t>
            </a:r>
            <a:r>
              <a:rPr lang="en-US" sz="1200" u="none" baseline="0"/>
              <a:t> as a Percentage of Total System Sales</a:t>
            </a:r>
            <a:r>
              <a:rPr lang="en-US" sz="1200" u="none" baseline="30000"/>
              <a:t>(1)</a:t>
            </a:r>
          </a:p>
        </c:rich>
      </c:tx>
      <c:layout>
        <c:manualLayout>
          <c:xMode val="edge"/>
          <c:yMode val="edge"/>
          <c:x val="0.12917416704505927"/>
          <c:y val="6.5730847742867096E-2"/>
        </c:manualLayout>
      </c:layout>
      <c:overlay val="0"/>
    </c:title>
    <c:autoTitleDeleted val="0"/>
    <c:plotArea>
      <c:layout>
        <c:manualLayout>
          <c:layoutTarget val="inner"/>
          <c:xMode val="edge"/>
          <c:yMode val="edge"/>
          <c:x val="3.4598794800658889E-2"/>
          <c:y val="0.25584112028173261"/>
          <c:w val="0.91023642142723415"/>
          <c:h val="0.51987398908182392"/>
        </c:manualLayout>
      </c:layout>
      <c:barChart>
        <c:barDir val="col"/>
        <c:grouping val="stacked"/>
        <c:varyColors val="0"/>
        <c:ser>
          <c:idx val="0"/>
          <c:order val="0"/>
          <c:tx>
            <c:strRef>
              <c:f>Sheet1!$B$1</c:f>
              <c:strCache>
                <c:ptCount val="1"/>
                <c:pt idx="0">
                  <c:v>In Store</c:v>
                </c:pt>
              </c:strCache>
            </c:strRef>
          </c:tx>
          <c:spPr>
            <a:solidFill>
              <a:srgbClr val="626262"/>
            </a:solidFill>
            <a:ln w="28575" cap="flat" cmpd="sng" algn="ctr">
              <a:solidFill>
                <a:schemeClr val="bg1"/>
              </a:solidFill>
              <a:prstDash val="solid"/>
            </a:ln>
            <a:effectLst/>
          </c:spPr>
          <c:invertIfNegative val="0"/>
          <c:dPt>
            <c:idx val="0"/>
            <c:invertIfNegative val="0"/>
            <c:bubble3D val="0"/>
            <c:extLst>
              <c:ext xmlns:c16="http://schemas.microsoft.com/office/drawing/2014/chart" uri="{C3380CC4-5D6E-409C-BE32-E72D297353CC}">
                <c16:uniqueId val="{00000001-A485-774A-892B-1FE85C2B05B9}"/>
              </c:ext>
            </c:extLst>
          </c:dPt>
          <c:dPt>
            <c:idx val="4"/>
            <c:invertIfNegative val="0"/>
            <c:bubble3D val="0"/>
            <c:extLst>
              <c:ext xmlns:c16="http://schemas.microsoft.com/office/drawing/2014/chart" uri="{C3380CC4-5D6E-409C-BE32-E72D297353CC}">
                <c16:uniqueId val="{00000002-A485-774A-892B-1FE85C2B05B9}"/>
              </c:ext>
            </c:extLst>
          </c:dPt>
          <c:dLbls>
            <c:delete val="1"/>
          </c:dLbls>
          <c:cat>
            <c:strRef>
              <c:f>Sheet1!$A$2:$A$3</c:f>
              <c:strCache>
                <c:ptCount val="2"/>
                <c:pt idx="0">
                  <c:v>Q2-21</c:v>
                </c:pt>
                <c:pt idx="1">
                  <c:v>Q2-22</c:v>
                </c:pt>
              </c:strCache>
            </c:strRef>
          </c:cat>
          <c:val>
            <c:numRef>
              <c:f>Sheet1!$B$2:$B$3</c:f>
              <c:numCache>
                <c:formatCode>General</c:formatCode>
                <c:ptCount val="2"/>
                <c:pt idx="0">
                  <c:v>660.2</c:v>
                </c:pt>
                <c:pt idx="1">
                  <c:v>847.4</c:v>
                </c:pt>
              </c:numCache>
            </c:numRef>
          </c:val>
          <c:extLst>
            <c:ext xmlns:c16="http://schemas.microsoft.com/office/drawing/2014/chart" uri="{C3380CC4-5D6E-409C-BE32-E72D297353CC}">
              <c16:uniqueId val="{00000006-A485-774A-892B-1FE85C2B05B9}"/>
            </c:ext>
          </c:extLst>
        </c:ser>
        <c:ser>
          <c:idx val="1"/>
          <c:order val="1"/>
          <c:tx>
            <c:strRef>
              <c:f>Sheet1!$C$1</c:f>
              <c:strCache>
                <c:ptCount val="1"/>
                <c:pt idx="0">
                  <c:v>Digital Sales</c:v>
                </c:pt>
              </c:strCache>
            </c:strRef>
          </c:tx>
          <c:spPr>
            <a:solidFill>
              <a:srgbClr val="F9B031"/>
            </a:solidFill>
            <a:ln w="28575">
              <a:solidFill>
                <a:schemeClr val="bg1"/>
              </a:solidFill>
            </a:ln>
            <a:effectLst/>
          </c:spPr>
          <c:invertIfNegative val="0"/>
          <c:dLbls>
            <c:delete val="1"/>
          </c:dLbls>
          <c:cat>
            <c:strRef>
              <c:f>Sheet1!$A$2:$A$3</c:f>
              <c:strCache>
                <c:ptCount val="2"/>
                <c:pt idx="0">
                  <c:v>Q2-21</c:v>
                </c:pt>
                <c:pt idx="1">
                  <c:v>Q2-22</c:v>
                </c:pt>
              </c:strCache>
            </c:strRef>
          </c:cat>
          <c:val>
            <c:numRef>
              <c:f>Sheet1!$C$2:$C$3</c:f>
              <c:numCache>
                <c:formatCode>General</c:formatCode>
                <c:ptCount val="2"/>
                <c:pt idx="0">
                  <c:v>203.3</c:v>
                </c:pt>
                <c:pt idx="1">
                  <c:v>206.9</c:v>
                </c:pt>
              </c:numCache>
            </c:numRef>
          </c:val>
          <c:extLst>
            <c:ext xmlns:c16="http://schemas.microsoft.com/office/drawing/2014/chart" uri="{C3380CC4-5D6E-409C-BE32-E72D297353CC}">
              <c16:uniqueId val="{00000004-3925-463E-BAA8-617526468388}"/>
            </c:ext>
          </c:extLst>
        </c:ser>
        <c:dLbls>
          <c:dLblPos val="ctr"/>
          <c:showLegendKey val="0"/>
          <c:showVal val="1"/>
          <c:showCatName val="0"/>
          <c:showSerName val="0"/>
          <c:showPercent val="0"/>
          <c:showBubbleSize val="0"/>
        </c:dLbls>
        <c:gapWidth val="100"/>
        <c:overlap val="100"/>
        <c:axId val="2097977912"/>
        <c:axId val="2097974712"/>
      </c:barChart>
      <c:catAx>
        <c:axId val="2097977912"/>
        <c:scaling>
          <c:orientation val="minMax"/>
        </c:scaling>
        <c:delete val="0"/>
        <c:axPos val="b"/>
        <c:numFmt formatCode="General" sourceLinked="1"/>
        <c:majorTickMark val="out"/>
        <c:minorTickMark val="none"/>
        <c:tickLblPos val="nextTo"/>
        <c:spPr>
          <a:ln>
            <a:solidFill>
              <a:schemeClr val="bg1">
                <a:lumMod val="75000"/>
              </a:schemeClr>
            </a:solidFill>
          </a:ln>
        </c:spPr>
        <c:txPr>
          <a:bodyPr/>
          <a:lstStyle/>
          <a:p>
            <a:pPr>
              <a:defRPr sz="1000"/>
            </a:pPr>
            <a:endParaRPr lang="en-US"/>
          </a:p>
        </c:txPr>
        <c:crossAx val="2097974712"/>
        <c:crosses val="autoZero"/>
        <c:auto val="1"/>
        <c:lblAlgn val="ctr"/>
        <c:lblOffset val="100"/>
        <c:noMultiLvlLbl val="0"/>
      </c:catAx>
      <c:valAx>
        <c:axId val="2097974712"/>
        <c:scaling>
          <c:orientation val="minMax"/>
          <c:max val="1400"/>
          <c:min val="0"/>
        </c:scaling>
        <c:delete val="1"/>
        <c:axPos val="l"/>
        <c:numFmt formatCode="General" sourceLinked="1"/>
        <c:majorTickMark val="out"/>
        <c:minorTickMark val="none"/>
        <c:tickLblPos val="nextTo"/>
        <c:crossAx val="2097977912"/>
        <c:crosses val="autoZero"/>
        <c:crossBetween val="between"/>
        <c:majorUnit val="200"/>
      </c:valAx>
    </c:plotArea>
    <c:legend>
      <c:legendPos val="b"/>
      <c:layout>
        <c:manualLayout>
          <c:xMode val="edge"/>
          <c:yMode val="edge"/>
          <c:x val="0.24731103742621344"/>
          <c:y val="0.87411737818338586"/>
          <c:w val="0.50537760127373099"/>
          <c:h val="0.11928600738613049"/>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fr-CA" sz="1200" b="1" dirty="0">
                <a:solidFill>
                  <a:schemeClr val="tx1"/>
                </a:solidFill>
              </a:rPr>
              <a:t>Network</a:t>
            </a:r>
            <a:r>
              <a:rPr lang="fr-CA" sz="1200" b="1" baseline="0" dirty="0">
                <a:solidFill>
                  <a:schemeClr val="tx1"/>
                </a:solidFill>
              </a:rPr>
              <a:t> Locations by Type</a:t>
            </a:r>
            <a:endParaRPr lang="en-CA" sz="1200" b="1" dirty="0">
              <a:solidFill>
                <a:schemeClr val="tx1"/>
              </a:solidFill>
            </a:endParaRPr>
          </a:p>
        </c:rich>
      </c:tx>
      <c:layout>
        <c:manualLayout>
          <c:xMode val="edge"/>
          <c:yMode val="edge"/>
          <c:x val="0.22898151193318519"/>
          <c:y val="0.1336860227979387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1428595576541036E-2"/>
          <c:y val="0.21729005509639734"/>
          <c:w val="0.9171428088469179"/>
          <c:h val="0.52256980959572952"/>
        </c:manualLayout>
      </c:layout>
      <c:barChart>
        <c:barDir val="col"/>
        <c:grouping val="stacked"/>
        <c:varyColors val="0"/>
        <c:ser>
          <c:idx val="0"/>
          <c:order val="0"/>
          <c:tx>
            <c:strRef>
              <c:f>Sheet1!$B$1</c:f>
              <c:strCache>
                <c:ptCount val="1"/>
                <c:pt idx="0">
                  <c:v>Food Court</c:v>
                </c:pt>
              </c:strCache>
            </c:strRef>
          </c:tx>
          <c:spPr>
            <a:solidFill>
              <a:srgbClr val="F9B031"/>
            </a:solidFill>
            <a:ln w="25400" cap="flat" cmpd="sng" algn="ctr">
              <a:solidFill>
                <a:schemeClr val="bg1"/>
              </a:solidFill>
              <a:prstDash val="solid"/>
            </a:ln>
            <a:effectLst/>
          </c:spPr>
          <c:invertIfNegative val="0"/>
          <c:dPt>
            <c:idx val="0"/>
            <c:invertIfNegative val="0"/>
            <c:bubble3D val="0"/>
            <c:extLst>
              <c:ext xmlns:c16="http://schemas.microsoft.com/office/drawing/2014/chart" uri="{C3380CC4-5D6E-409C-BE32-E72D297353CC}">
                <c16:uniqueId val="{00000000-E1C5-B84A-B38C-077A25D8ED9D}"/>
              </c:ext>
            </c:extLst>
          </c:dPt>
          <c:dPt>
            <c:idx val="1"/>
            <c:invertIfNegative val="0"/>
            <c:bubble3D val="0"/>
            <c:extLst>
              <c:ext xmlns:c16="http://schemas.microsoft.com/office/drawing/2014/chart" uri="{C3380CC4-5D6E-409C-BE32-E72D297353CC}">
                <c16:uniqueId val="{00000001-E1C5-B84A-B38C-077A25D8ED9D}"/>
              </c:ext>
            </c:extLst>
          </c:dPt>
          <c:dLbls>
            <c:dLbl>
              <c:idx val="0"/>
              <c:layout>
                <c:manualLayout>
                  <c:x val="-2.0761746430305382E-3"/>
                  <c:y val="-0.38320559692744688"/>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mn-lt"/>
                        <a:ea typeface="+mn-ea"/>
                        <a:cs typeface="+mn-cs"/>
                      </a:defRPr>
                    </a:pPr>
                    <a:r>
                      <a:rPr lang="en-US" sz="1200" b="0" dirty="0"/>
                      <a:t>6,907</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277334643706663"/>
                      <c:h val="0.12407360984237882"/>
                    </c:manualLayout>
                  </c15:layout>
                  <c15:showDataLabelsRange val="0"/>
                </c:ext>
                <c:ext xmlns:c16="http://schemas.microsoft.com/office/drawing/2014/chart" uri="{C3380CC4-5D6E-409C-BE32-E72D297353CC}">
                  <c16:uniqueId val="{00000000-E1C5-B84A-B38C-077A25D8ED9D}"/>
                </c:ext>
              </c:extLst>
            </c:dLbl>
            <c:dLbl>
              <c:idx val="1"/>
              <c:layout>
                <c:manualLayout>
                  <c:x val="-2.3994185168919337E-3"/>
                  <c:y val="-0.39034590662675417"/>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mn-lt"/>
                        <a:ea typeface="+mn-ea"/>
                        <a:cs typeface="+mn-cs"/>
                      </a:defRPr>
                    </a:pPr>
                    <a:r>
                      <a:rPr lang="en-US" sz="1200" dirty="0"/>
                      <a:t>6,660</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375494021915936"/>
                      <c:h val="0.10312510429044082"/>
                    </c:manualLayout>
                  </c15:layout>
                  <c15:showDataLabelsRange val="0"/>
                </c:ext>
                <c:ext xmlns:c16="http://schemas.microsoft.com/office/drawing/2014/chart" uri="{C3380CC4-5D6E-409C-BE32-E72D297353CC}">
                  <c16:uniqueId val="{00000001-E1C5-B84A-B38C-077A25D8ED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Q2-21</c:v>
                </c:pt>
                <c:pt idx="1">
                  <c:v>Q2-22</c:v>
                </c:pt>
              </c:strCache>
            </c:strRef>
          </c:cat>
          <c:val>
            <c:numRef>
              <c:f>Sheet1!$B$2:$B$3</c:f>
              <c:numCache>
                <c:formatCode>#,##0</c:formatCode>
                <c:ptCount val="2"/>
                <c:pt idx="0">
                  <c:v>1030</c:v>
                </c:pt>
                <c:pt idx="1">
                  <c:v>932</c:v>
                </c:pt>
              </c:numCache>
            </c:numRef>
          </c:val>
          <c:extLst>
            <c:ext xmlns:c16="http://schemas.microsoft.com/office/drawing/2014/chart" uri="{C3380CC4-5D6E-409C-BE32-E72D297353CC}">
              <c16:uniqueId val="{00000002-E1C5-B84A-B38C-077A25D8ED9D}"/>
            </c:ext>
          </c:extLst>
        </c:ser>
        <c:ser>
          <c:idx val="1"/>
          <c:order val="1"/>
          <c:tx>
            <c:strRef>
              <c:f>Sheet1!$C$1</c:f>
              <c:strCache>
                <c:ptCount val="1"/>
                <c:pt idx="0">
                  <c:v>Street Front</c:v>
                </c:pt>
              </c:strCache>
            </c:strRef>
          </c:tx>
          <c:spPr>
            <a:solidFill>
              <a:srgbClr val="626262"/>
            </a:solidFill>
            <a:ln w="25400" cap="flat" cmpd="sng" algn="ctr">
              <a:solidFill>
                <a:schemeClr val="bg1"/>
              </a:solidFill>
              <a:prstDash val="solid"/>
            </a:ln>
            <a:effectLst/>
          </c:spPr>
          <c:invertIfNegative val="0"/>
          <c:cat>
            <c:strRef>
              <c:f>Sheet1!$A$2:$A$3</c:f>
              <c:strCache>
                <c:ptCount val="2"/>
                <c:pt idx="0">
                  <c:v>Q2-21</c:v>
                </c:pt>
                <c:pt idx="1">
                  <c:v>Q2-22</c:v>
                </c:pt>
              </c:strCache>
            </c:strRef>
          </c:cat>
          <c:val>
            <c:numRef>
              <c:f>Sheet1!$C$2:$C$3</c:f>
              <c:numCache>
                <c:formatCode>#,##0</c:formatCode>
                <c:ptCount val="2"/>
                <c:pt idx="0">
                  <c:v>4346</c:v>
                </c:pt>
                <c:pt idx="1">
                  <c:v>4262</c:v>
                </c:pt>
              </c:numCache>
            </c:numRef>
          </c:val>
          <c:extLst>
            <c:ext xmlns:c16="http://schemas.microsoft.com/office/drawing/2014/chart" uri="{C3380CC4-5D6E-409C-BE32-E72D297353CC}">
              <c16:uniqueId val="{00000003-E1C5-B84A-B38C-077A25D8ED9D}"/>
            </c:ext>
          </c:extLst>
        </c:ser>
        <c:ser>
          <c:idx val="2"/>
          <c:order val="2"/>
          <c:tx>
            <c:strRef>
              <c:f>Sheet1!$D$1</c:f>
              <c:strCache>
                <c:ptCount val="1"/>
                <c:pt idx="0">
                  <c:v>Non-traditional</c:v>
                </c:pt>
              </c:strCache>
            </c:strRef>
          </c:tx>
          <c:spPr>
            <a:solidFill>
              <a:srgbClr val="FAC190"/>
            </a:solidFill>
            <a:ln w="25400" cap="flat" cmpd="sng" algn="ctr">
              <a:solidFill>
                <a:schemeClr val="bg1"/>
              </a:solidFill>
              <a:prstDash val="solid"/>
            </a:ln>
            <a:effectLst/>
          </c:spPr>
          <c:invertIfNegative val="0"/>
          <c:cat>
            <c:strRef>
              <c:f>Sheet1!$A$2:$A$3</c:f>
              <c:strCache>
                <c:ptCount val="2"/>
                <c:pt idx="0">
                  <c:v>Q2-21</c:v>
                </c:pt>
                <c:pt idx="1">
                  <c:v>Q2-22</c:v>
                </c:pt>
              </c:strCache>
            </c:strRef>
          </c:cat>
          <c:val>
            <c:numRef>
              <c:f>Sheet1!$D$2:$D$3</c:f>
              <c:numCache>
                <c:formatCode>#,##0</c:formatCode>
                <c:ptCount val="2"/>
                <c:pt idx="0">
                  <c:v>1531</c:v>
                </c:pt>
                <c:pt idx="1">
                  <c:v>1465</c:v>
                </c:pt>
              </c:numCache>
            </c:numRef>
          </c:val>
          <c:extLst>
            <c:ext xmlns:c16="http://schemas.microsoft.com/office/drawing/2014/chart" uri="{C3380CC4-5D6E-409C-BE32-E72D297353CC}">
              <c16:uniqueId val="{00000004-E1C5-B84A-B38C-077A25D8ED9D}"/>
            </c:ext>
          </c:extLst>
        </c:ser>
        <c:dLbls>
          <c:showLegendKey val="0"/>
          <c:showVal val="0"/>
          <c:showCatName val="0"/>
          <c:showSerName val="0"/>
          <c:showPercent val="0"/>
          <c:showBubbleSize val="0"/>
        </c:dLbls>
        <c:gapWidth val="120"/>
        <c:overlap val="100"/>
        <c:axId val="2097402360"/>
        <c:axId val="2097584504"/>
      </c:barChart>
      <c:catAx>
        <c:axId val="20974023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2097584504"/>
        <c:crosses val="autoZero"/>
        <c:auto val="1"/>
        <c:lblAlgn val="ctr"/>
        <c:lblOffset val="100"/>
        <c:noMultiLvlLbl val="0"/>
      </c:catAx>
      <c:valAx>
        <c:axId val="2097584504"/>
        <c:scaling>
          <c:orientation val="minMax"/>
          <c:max val="10000"/>
          <c:min val="0"/>
        </c:scaling>
        <c:delete val="1"/>
        <c:axPos val="l"/>
        <c:numFmt formatCode="#,##0" sourceLinked="1"/>
        <c:majorTickMark val="out"/>
        <c:minorTickMark val="none"/>
        <c:tickLblPos val="nextTo"/>
        <c:crossAx val="2097402360"/>
        <c:crosses val="autoZero"/>
        <c:crossBetween val="between"/>
      </c:valAx>
      <c:spPr>
        <a:noFill/>
        <a:ln>
          <a:noFill/>
        </a:ln>
        <a:effectLst/>
      </c:spPr>
    </c:plotArea>
    <c:legend>
      <c:legendPos val="b"/>
      <c:layout>
        <c:manualLayout>
          <c:xMode val="edge"/>
          <c:yMode val="edge"/>
          <c:x val="4.864049261180161E-2"/>
          <c:y val="0.87889216722621777"/>
          <c:w val="0.857524183238352"/>
          <c:h val="7.79827370581417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fr-CA" sz="1200" b="1">
                <a:solidFill>
                  <a:schemeClr val="tx1"/>
                </a:solidFill>
              </a:rPr>
              <a:t>Network</a:t>
            </a:r>
            <a:r>
              <a:rPr lang="fr-CA" sz="1200" b="1" baseline="0">
                <a:solidFill>
                  <a:schemeClr val="tx1"/>
                </a:solidFill>
              </a:rPr>
              <a:t> Locations by </a:t>
            </a:r>
            <a:r>
              <a:rPr lang="fr-CA" sz="1200" b="1" baseline="0" err="1">
                <a:solidFill>
                  <a:schemeClr val="tx1"/>
                </a:solidFill>
              </a:rPr>
              <a:t>Geography</a:t>
            </a:r>
            <a:endParaRPr lang="en-CA" sz="1200" b="1">
              <a:solidFill>
                <a:schemeClr val="tx1"/>
              </a:solidFill>
            </a:endParaRPr>
          </a:p>
        </c:rich>
      </c:tx>
      <c:layout>
        <c:manualLayout>
          <c:xMode val="edge"/>
          <c:yMode val="edge"/>
          <c:x val="0.17255410405546509"/>
          <c:y val="0.137458924748776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1428595576541036E-2"/>
          <c:y val="0.21053746816094088"/>
          <c:w val="0.9171428088469179"/>
          <c:h val="0.48253473252267642"/>
        </c:manualLayout>
      </c:layout>
      <c:barChart>
        <c:barDir val="col"/>
        <c:grouping val="stacked"/>
        <c:varyColors val="0"/>
        <c:ser>
          <c:idx val="0"/>
          <c:order val="0"/>
          <c:tx>
            <c:strRef>
              <c:f>Sheet1!$B$1</c:f>
              <c:strCache>
                <c:ptCount val="1"/>
                <c:pt idx="0">
                  <c:v>Canada</c:v>
                </c:pt>
              </c:strCache>
            </c:strRef>
          </c:tx>
          <c:spPr>
            <a:solidFill>
              <a:srgbClr val="F9B031"/>
            </a:solidFill>
            <a:ln w="25400" cap="flat" cmpd="sng" algn="ctr">
              <a:solidFill>
                <a:schemeClr val="bg1"/>
              </a:solidFill>
              <a:prstDash val="solid"/>
            </a:ln>
            <a:effectLst/>
          </c:spPr>
          <c:invertIfNegative val="0"/>
          <c:dPt>
            <c:idx val="0"/>
            <c:invertIfNegative val="0"/>
            <c:bubble3D val="0"/>
            <c:extLst>
              <c:ext xmlns:c16="http://schemas.microsoft.com/office/drawing/2014/chart" uri="{C3380CC4-5D6E-409C-BE32-E72D297353CC}">
                <c16:uniqueId val="{00000000-BF77-184C-B45F-29A33D193322}"/>
              </c:ext>
            </c:extLst>
          </c:dPt>
          <c:dPt>
            <c:idx val="1"/>
            <c:invertIfNegative val="0"/>
            <c:bubble3D val="0"/>
            <c:extLst>
              <c:ext xmlns:c16="http://schemas.microsoft.com/office/drawing/2014/chart" uri="{C3380CC4-5D6E-409C-BE32-E72D297353CC}">
                <c16:uniqueId val="{00000001-BF77-184C-B45F-29A33D193322}"/>
              </c:ext>
            </c:extLst>
          </c:dPt>
          <c:dLbls>
            <c:dLbl>
              <c:idx val="0"/>
              <c:layout>
                <c:manualLayout>
                  <c:x val="1.3086928581193843E-3"/>
                  <c:y val="-0.31550224294732826"/>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r>
                      <a:rPr lang="en-US" sz="1200" b="0" i="0" u="none" strike="noStrike" kern="1200" baseline="0" dirty="0">
                        <a:solidFill>
                          <a:prstClr val="black"/>
                        </a:solidFill>
                      </a:rPr>
                      <a:t>6,907</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277334643706663"/>
                      <c:h val="0.12331963565740807"/>
                    </c:manualLayout>
                  </c15:layout>
                  <c15:showDataLabelsRange val="0"/>
                </c:ext>
                <c:ext xmlns:c16="http://schemas.microsoft.com/office/drawing/2014/chart" uri="{C3380CC4-5D6E-409C-BE32-E72D297353CC}">
                  <c16:uniqueId val="{00000000-BF77-184C-B45F-29A33D193322}"/>
                </c:ext>
              </c:extLst>
            </c:dLbl>
            <c:dLbl>
              <c:idx val="1"/>
              <c:layout>
                <c:manualLayout>
                  <c:x val="3.2256179963209507E-3"/>
                  <c:y val="-0.29808169202765167"/>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r>
                      <a:rPr lang="en-US" sz="1200" b="1" i="0" u="none" strike="noStrike" kern="1200" baseline="0" dirty="0">
                        <a:solidFill>
                          <a:prstClr val="black"/>
                        </a:solidFill>
                      </a:rPr>
                      <a:t>6,660</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375494021915936"/>
                      <c:h val="8.524648559468781E-2"/>
                    </c:manualLayout>
                  </c15:layout>
                  <c15:showDataLabelsRange val="0"/>
                </c:ext>
                <c:ext xmlns:c16="http://schemas.microsoft.com/office/drawing/2014/chart" uri="{C3380CC4-5D6E-409C-BE32-E72D297353CC}">
                  <c16:uniqueId val="{00000001-BF77-184C-B45F-29A33D19332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Q2-21</c:v>
                </c:pt>
                <c:pt idx="1">
                  <c:v>Q2-22</c:v>
                </c:pt>
              </c:strCache>
            </c:strRef>
          </c:cat>
          <c:val>
            <c:numRef>
              <c:f>Sheet1!$B$2:$B$3</c:f>
              <c:numCache>
                <c:formatCode>#,##0.0</c:formatCode>
                <c:ptCount val="2"/>
                <c:pt idx="0">
                  <c:v>2667</c:v>
                </c:pt>
                <c:pt idx="1">
                  <c:v>2597.4</c:v>
                </c:pt>
              </c:numCache>
            </c:numRef>
          </c:val>
          <c:extLst>
            <c:ext xmlns:c16="http://schemas.microsoft.com/office/drawing/2014/chart" uri="{C3380CC4-5D6E-409C-BE32-E72D297353CC}">
              <c16:uniqueId val="{00000002-BF77-184C-B45F-29A33D193322}"/>
            </c:ext>
          </c:extLst>
        </c:ser>
        <c:ser>
          <c:idx val="1"/>
          <c:order val="1"/>
          <c:tx>
            <c:strRef>
              <c:f>Sheet1!$C$1</c:f>
              <c:strCache>
                <c:ptCount val="1"/>
                <c:pt idx="0">
                  <c:v>U.S.</c:v>
                </c:pt>
              </c:strCache>
            </c:strRef>
          </c:tx>
          <c:spPr>
            <a:solidFill>
              <a:srgbClr val="626262"/>
            </a:solidFill>
            <a:ln w="25400" cap="flat" cmpd="sng" algn="ctr">
              <a:solidFill>
                <a:schemeClr val="bg1"/>
              </a:solidFill>
              <a:prstDash val="solid"/>
            </a:ln>
            <a:effectLst/>
          </c:spPr>
          <c:invertIfNegative val="0"/>
          <c:cat>
            <c:strRef>
              <c:f>Sheet1!$A$2:$A$3</c:f>
              <c:strCache>
                <c:ptCount val="2"/>
                <c:pt idx="0">
                  <c:v>Q2-21</c:v>
                </c:pt>
                <c:pt idx="1">
                  <c:v>Q2-22</c:v>
                </c:pt>
              </c:strCache>
            </c:strRef>
          </c:cat>
          <c:val>
            <c:numRef>
              <c:f>Sheet1!$C$2:$C$3</c:f>
              <c:numCache>
                <c:formatCode>#,##0.00</c:formatCode>
                <c:ptCount val="2"/>
                <c:pt idx="0" formatCode="General">
                  <c:v>3745</c:v>
                </c:pt>
                <c:pt idx="1">
                  <c:v>3596.4</c:v>
                </c:pt>
              </c:numCache>
            </c:numRef>
          </c:val>
          <c:extLst>
            <c:ext xmlns:c16="http://schemas.microsoft.com/office/drawing/2014/chart" uri="{C3380CC4-5D6E-409C-BE32-E72D297353CC}">
              <c16:uniqueId val="{00000003-BF77-184C-B45F-29A33D193322}"/>
            </c:ext>
          </c:extLst>
        </c:ser>
        <c:ser>
          <c:idx val="2"/>
          <c:order val="2"/>
          <c:tx>
            <c:strRef>
              <c:f>Sheet1!$D$1</c:f>
              <c:strCache>
                <c:ptCount val="1"/>
                <c:pt idx="0">
                  <c:v>International</c:v>
                </c:pt>
              </c:strCache>
            </c:strRef>
          </c:tx>
          <c:spPr>
            <a:solidFill>
              <a:srgbClr val="FAC190"/>
            </a:solidFill>
            <a:ln w="25400" cap="flat" cmpd="sng" algn="ctr">
              <a:solidFill>
                <a:schemeClr val="bg1"/>
              </a:solidFill>
              <a:prstDash val="solid"/>
            </a:ln>
            <a:effectLst/>
          </c:spPr>
          <c:invertIfNegative val="0"/>
          <c:cat>
            <c:strRef>
              <c:f>Sheet1!$A$2:$A$3</c:f>
              <c:strCache>
                <c:ptCount val="2"/>
                <c:pt idx="0">
                  <c:v>Q2-21</c:v>
                </c:pt>
                <c:pt idx="1">
                  <c:v>Q2-22</c:v>
                </c:pt>
              </c:strCache>
            </c:strRef>
          </c:cat>
          <c:val>
            <c:numRef>
              <c:f>Sheet1!$D$2:$D$3</c:f>
              <c:numCache>
                <c:formatCode>General</c:formatCode>
                <c:ptCount val="2"/>
                <c:pt idx="0">
                  <c:v>495</c:v>
                </c:pt>
                <c:pt idx="1">
                  <c:v>466.2</c:v>
                </c:pt>
              </c:numCache>
            </c:numRef>
          </c:val>
          <c:extLst>
            <c:ext xmlns:c16="http://schemas.microsoft.com/office/drawing/2014/chart" uri="{C3380CC4-5D6E-409C-BE32-E72D297353CC}">
              <c16:uniqueId val="{00000004-BF77-184C-B45F-29A33D193322}"/>
            </c:ext>
          </c:extLst>
        </c:ser>
        <c:dLbls>
          <c:showLegendKey val="0"/>
          <c:showVal val="0"/>
          <c:showCatName val="0"/>
          <c:showSerName val="0"/>
          <c:showPercent val="0"/>
          <c:showBubbleSize val="0"/>
        </c:dLbls>
        <c:gapWidth val="120"/>
        <c:overlap val="100"/>
        <c:axId val="2075024536"/>
        <c:axId val="-2119292344"/>
      </c:barChart>
      <c:catAx>
        <c:axId val="2075024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2119292344"/>
        <c:crosses val="autoZero"/>
        <c:auto val="1"/>
        <c:lblAlgn val="ctr"/>
        <c:lblOffset val="100"/>
        <c:noMultiLvlLbl val="0"/>
      </c:catAx>
      <c:valAx>
        <c:axId val="-2119292344"/>
        <c:scaling>
          <c:orientation val="minMax"/>
          <c:max val="10000"/>
          <c:min val="0"/>
        </c:scaling>
        <c:delete val="1"/>
        <c:axPos val="l"/>
        <c:numFmt formatCode="#,##0.0" sourceLinked="1"/>
        <c:majorTickMark val="out"/>
        <c:minorTickMark val="none"/>
        <c:tickLblPos val="nextTo"/>
        <c:crossAx val="2075024536"/>
        <c:crosses val="autoZero"/>
        <c:crossBetween val="between"/>
      </c:valAx>
      <c:spPr>
        <a:noFill/>
        <a:ln>
          <a:noFill/>
        </a:ln>
        <a:effectLst/>
      </c:spPr>
    </c:plotArea>
    <c:legend>
      <c:legendPos val="b"/>
      <c:layout>
        <c:manualLayout>
          <c:xMode val="edge"/>
          <c:yMode val="edge"/>
          <c:x val="3.7662359615037305E-2"/>
          <c:y val="0.79767128196816384"/>
          <c:w val="0.92090904480842162"/>
          <c:h val="0.1257699462663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892907-B8A1-C142-904E-8F3F9E9FE744}" type="slidenum">
              <a:rPr lang="en-US" smtClean="0"/>
              <a:t>‹#›</a:t>
            </a:fld>
            <a:endParaRPr lang="en-US"/>
          </a:p>
        </p:txBody>
      </p:sp>
    </p:spTree>
    <p:extLst>
      <p:ext uri="{BB962C8B-B14F-4D97-AF65-F5344CB8AC3E}">
        <p14:creationId xmlns:p14="http://schemas.microsoft.com/office/powerpoint/2010/main" val="2996979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93C42B-A53F-E845-A574-2CABDA3B807B}" type="datetime1">
              <a:rPr lang="en-CA" smtClean="0"/>
              <a:t>2022-07-11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8D2AF5-0A03-AA43-B9F9-BD1850B724E9}" type="slidenum">
              <a:rPr lang="en-US" smtClean="0"/>
              <a:t>‹#›</a:t>
            </a:fld>
            <a:endParaRPr lang="en-US"/>
          </a:p>
        </p:txBody>
      </p:sp>
    </p:spTree>
    <p:extLst>
      <p:ext uri="{BB962C8B-B14F-4D97-AF65-F5344CB8AC3E}">
        <p14:creationId xmlns:p14="http://schemas.microsoft.com/office/powerpoint/2010/main" val="19395227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8D2AF5-0A03-AA43-B9F9-BD1850B724E9}" type="slidenum">
              <a:rPr lang="en-US" smtClean="0"/>
              <a:t>1</a:t>
            </a:fld>
            <a:endParaRPr lang="en-US"/>
          </a:p>
        </p:txBody>
      </p:sp>
    </p:spTree>
    <p:extLst>
      <p:ext uri="{BB962C8B-B14F-4D97-AF65-F5344CB8AC3E}">
        <p14:creationId xmlns:p14="http://schemas.microsoft.com/office/powerpoint/2010/main" val="545115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page">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D6DCAE83-427B-AA41-897F-35B05B136B8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96E0B285-F596-2943-BF2C-FB27DA3068BB}" type="slidenum">
              <a:rPr lang="en-US" smtClean="0"/>
              <a:pPr/>
              <a:t>‹#›</a:t>
            </a:fld>
            <a:endParaRPr lang="en-US" dirty="0"/>
          </a:p>
        </p:txBody>
      </p:sp>
      <p:sp>
        <p:nvSpPr>
          <p:cNvPr id="8" name="Title 1">
            <a:extLst>
              <a:ext uri="{FF2B5EF4-FFF2-40B4-BE49-F238E27FC236}">
                <a16:creationId xmlns:a16="http://schemas.microsoft.com/office/drawing/2014/main" id="{3D56B249-C7EE-9746-B38A-1FDCE1FC56A1}"/>
              </a:ext>
            </a:extLst>
          </p:cNvPr>
          <p:cNvSpPr>
            <a:spLocks noGrp="1"/>
          </p:cNvSpPr>
          <p:nvPr>
            <p:ph type="title"/>
          </p:nvPr>
        </p:nvSpPr>
        <p:spPr>
          <a:xfrm>
            <a:off x="4502843" y="2817639"/>
            <a:ext cx="4360689" cy="600047"/>
          </a:xfrm>
        </p:spPr>
        <p:txBody>
          <a:bodyPr anchor="b"/>
          <a:lstStyle>
            <a:lvl1pPr algn="ctr">
              <a:defRPr/>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Picture Placeholder 2">
            <a:extLst>
              <a:ext uri="{FF2B5EF4-FFF2-40B4-BE49-F238E27FC236}">
                <a16:creationId xmlns:a16="http://schemas.microsoft.com/office/drawing/2014/main" id="{E05B522E-FAAF-C636-092B-1D4D3EC89797}"/>
              </a:ext>
            </a:extLst>
          </p:cNvPr>
          <p:cNvSpPr>
            <a:spLocks noGrp="1"/>
          </p:cNvSpPr>
          <p:nvPr>
            <p:ph type="pic" sz="quarter" idx="13"/>
          </p:nvPr>
        </p:nvSpPr>
        <p:spPr>
          <a:xfrm>
            <a:off x="0" y="0"/>
            <a:ext cx="4222375" cy="5143500"/>
          </a:xfrm>
          <a:solidFill>
            <a:schemeClr val="bg1">
              <a:lumMod val="95000"/>
            </a:schemeClr>
          </a:solidFill>
        </p:spPr>
        <p:txBody>
          <a:bodyPr anchor="ctr"/>
          <a:lstStyle>
            <a:lvl1pPr algn="l">
              <a:defRPr/>
            </a:lvl1pPr>
          </a:lstStyle>
          <a:p>
            <a:endParaRPr lang="en-US"/>
          </a:p>
        </p:txBody>
      </p:sp>
    </p:spTree>
    <p:extLst>
      <p:ext uri="{BB962C8B-B14F-4D97-AF65-F5344CB8AC3E}">
        <p14:creationId xmlns:p14="http://schemas.microsoft.com/office/powerpoint/2010/main" val="231510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900"/>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Content Placeholder 2"/>
          <p:cNvSpPr>
            <a:spLocks noGrp="1"/>
          </p:cNvSpPr>
          <p:nvPr>
            <p:ph idx="1"/>
          </p:nvPr>
        </p:nvSpPr>
        <p:spPr/>
        <p:txBody>
          <a:bodyPr/>
          <a:lstStyle>
            <a:lvl1pPr>
              <a:defRPr sz="1400"/>
            </a:lvl1pPr>
            <a:lvl2pPr>
              <a:defRPr sz="1300"/>
            </a:lvl2pPr>
            <a:lvl3pPr>
              <a:defRPr sz="1000"/>
            </a:lvl3pPr>
            <a:lvl4pPr>
              <a:defRPr sz="1100"/>
            </a:lvl4pPr>
            <a:lvl5pPr>
              <a:defRPr sz="1100"/>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p:txBody>
      </p:sp>
      <p:sp>
        <p:nvSpPr>
          <p:cNvPr id="6" name="Slide Number Placeholder 5"/>
          <p:cNvSpPr>
            <a:spLocks noGrp="1"/>
          </p:cNvSpPr>
          <p:nvPr>
            <p:ph type="sldNum" sz="quarter" idx="12"/>
          </p:nvPr>
        </p:nvSpPr>
        <p:spPr/>
        <p:txBody>
          <a:bodyPr/>
          <a:lstStyle/>
          <a:p>
            <a:fld id="{96E0B285-F596-2943-BF2C-FB27DA3068BB}" type="slidenum">
              <a:rPr lang="en-US" smtClean="0"/>
              <a:t>‹#›</a:t>
            </a:fld>
            <a:endParaRPr lang="en-US"/>
          </a:p>
        </p:txBody>
      </p:sp>
    </p:spTree>
    <p:extLst>
      <p:ext uri="{BB962C8B-B14F-4D97-AF65-F5344CB8AC3E}">
        <p14:creationId xmlns:p14="http://schemas.microsoft.com/office/powerpoint/2010/main" val="410119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7A61-8293-AC14-A32B-53F1002947C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FEFFE5D-F6FE-5A33-DF02-D79DF6841BA7}"/>
              </a:ext>
            </a:extLst>
          </p:cNvPr>
          <p:cNvSpPr>
            <a:spLocks noGrp="1"/>
          </p:cNvSpPr>
          <p:nvPr>
            <p:ph type="sldNum" sz="quarter" idx="10"/>
          </p:nvPr>
        </p:nvSpPr>
        <p:spPr/>
        <p:txBody>
          <a:bodyPr/>
          <a:lstStyle/>
          <a:p>
            <a:fld id="{96E0B285-F596-2943-BF2C-FB27DA3068BB}" type="slidenum">
              <a:rPr lang="en-US" smtClean="0"/>
              <a:pPr/>
              <a:t>‹#›</a:t>
            </a:fld>
            <a:endParaRPr lang="en-US" dirty="0"/>
          </a:p>
        </p:txBody>
      </p:sp>
      <p:sp>
        <p:nvSpPr>
          <p:cNvPr id="4" name="Content Placeholder 2">
            <a:extLst>
              <a:ext uri="{FF2B5EF4-FFF2-40B4-BE49-F238E27FC236}">
                <a16:creationId xmlns:a16="http://schemas.microsoft.com/office/drawing/2014/main" id="{0DEA44DB-CFBC-8FCD-A452-7939FB055AA8}"/>
              </a:ext>
            </a:extLst>
          </p:cNvPr>
          <p:cNvSpPr>
            <a:spLocks noGrp="1"/>
          </p:cNvSpPr>
          <p:nvPr>
            <p:ph idx="1"/>
          </p:nvPr>
        </p:nvSpPr>
        <p:spPr>
          <a:xfrm>
            <a:off x="3941910" y="1200151"/>
            <a:ext cx="4744890" cy="3394472"/>
          </a:xfrm>
        </p:spPr>
        <p:txBody>
          <a:bodyPr/>
          <a:lstStyle>
            <a:lvl1pPr>
              <a:defRPr sz="1400"/>
            </a:lvl1pPr>
            <a:lvl2pPr>
              <a:defRPr sz="1300"/>
            </a:lvl2pPr>
            <a:lvl3pPr>
              <a:defRPr sz="1000"/>
            </a:lvl3pPr>
            <a:lvl4pPr>
              <a:defRPr sz="1100"/>
            </a:lvl4pPr>
            <a:lvl5pPr>
              <a:defRPr sz="1100"/>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p:txBody>
      </p:sp>
      <p:sp>
        <p:nvSpPr>
          <p:cNvPr id="5" name="Picture Placeholder 2">
            <a:extLst>
              <a:ext uri="{FF2B5EF4-FFF2-40B4-BE49-F238E27FC236}">
                <a16:creationId xmlns:a16="http://schemas.microsoft.com/office/drawing/2014/main" id="{2153E075-46FE-945C-6128-D48DE645D631}"/>
              </a:ext>
            </a:extLst>
          </p:cNvPr>
          <p:cNvSpPr>
            <a:spLocks noGrp="1"/>
          </p:cNvSpPr>
          <p:nvPr>
            <p:ph type="pic" sz="quarter" idx="13"/>
          </p:nvPr>
        </p:nvSpPr>
        <p:spPr>
          <a:xfrm>
            <a:off x="1" y="906716"/>
            <a:ext cx="3488550" cy="4236784"/>
          </a:xfrm>
          <a:solidFill>
            <a:schemeClr val="bg1">
              <a:lumMod val="95000"/>
            </a:schemeClr>
          </a:solidFill>
        </p:spPr>
        <p:txBody>
          <a:bodyPr anchor="ctr"/>
          <a:lstStyle>
            <a:lvl1pPr algn="l">
              <a:defRPr/>
            </a:lvl1pPr>
          </a:lstStyle>
          <a:p>
            <a:endParaRPr lang="en-US"/>
          </a:p>
        </p:txBody>
      </p:sp>
    </p:spTree>
    <p:extLst>
      <p:ext uri="{BB962C8B-B14F-4D97-AF65-F5344CB8AC3E}">
        <p14:creationId xmlns:p14="http://schemas.microsoft.com/office/powerpoint/2010/main" val="95776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descr="A collage of people eating food&#10;&#10;Description automatically generated with medium confidence">
            <a:extLst>
              <a:ext uri="{FF2B5EF4-FFF2-40B4-BE49-F238E27FC236}">
                <a16:creationId xmlns:a16="http://schemas.microsoft.com/office/drawing/2014/main" id="{A800742B-D5A1-074A-9BEA-DC59D04E5B9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ACB330D5-2AFA-D24C-BBFE-9F60AC68FE3D}"/>
              </a:ext>
            </a:extLst>
          </p:cNvPr>
          <p:cNvSpPr>
            <a:spLocks noGrp="1"/>
          </p:cNvSpPr>
          <p:nvPr>
            <p:ph type="title"/>
          </p:nvPr>
        </p:nvSpPr>
        <p:spPr>
          <a:xfrm>
            <a:off x="5632397" y="3516886"/>
            <a:ext cx="3346395" cy="600047"/>
          </a:xfrm>
        </p:spPr>
        <p:txBody>
          <a:bodyPr anchor="b"/>
          <a:lstStyle>
            <a:lvl1pPr algn="ctr">
              <a:defRPr/>
            </a:lvl1pPr>
          </a:lstStyle>
          <a:p>
            <a:r>
              <a:rPr lang="fr-CA" dirty="0"/>
              <a:t>Click to </a:t>
            </a:r>
            <a:r>
              <a:rPr lang="fr-CA" dirty="0" err="1"/>
              <a:t>edit</a:t>
            </a:r>
            <a:r>
              <a:rPr lang="fr-CA" dirty="0"/>
              <a:t> Master </a:t>
            </a:r>
            <a:r>
              <a:rPr lang="fr-CA" dirty="0" err="1"/>
              <a:t>title</a:t>
            </a:r>
            <a:r>
              <a:rPr lang="fr-CA" dirty="0"/>
              <a:t> style</a:t>
            </a:r>
            <a:endParaRPr lang="en-US" dirty="0"/>
          </a:p>
        </p:txBody>
      </p:sp>
    </p:spTree>
    <p:extLst>
      <p:ext uri="{BB962C8B-B14F-4D97-AF65-F5344CB8AC3E}">
        <p14:creationId xmlns:p14="http://schemas.microsoft.com/office/powerpoint/2010/main" val="374854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pic>
        <p:nvPicPr>
          <p:cNvPr id="4" name="Picture 3" descr="A picture containing text, person, different&#10;&#10;Description automatically generated">
            <a:extLst>
              <a:ext uri="{FF2B5EF4-FFF2-40B4-BE49-F238E27FC236}">
                <a16:creationId xmlns:a16="http://schemas.microsoft.com/office/drawing/2014/main" id="{23625594-5212-A449-8F26-D792BE5982A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91924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D1A7C7-8C60-0846-B835-CFEB80B654A9}"/>
              </a:ext>
            </a:extLst>
          </p:cNvPr>
          <p:cNvPicPr>
            <a:picLocks noChangeAspect="1"/>
          </p:cNvPicPr>
          <p:nvPr userDrawn="1"/>
        </p:nvPicPr>
        <p:blipFill>
          <a:blip r:embed="rId7"/>
          <a:stretch>
            <a:fillRect/>
          </a:stretch>
        </p:blipFill>
        <p:spPr>
          <a:xfrm>
            <a:off x="0" y="0"/>
            <a:ext cx="9144000" cy="908685"/>
          </a:xfrm>
          <a:prstGeom prst="rect">
            <a:avLst/>
          </a:prstGeom>
        </p:spPr>
      </p:pic>
      <p:sp>
        <p:nvSpPr>
          <p:cNvPr id="2" name="Title Placeholder 1"/>
          <p:cNvSpPr>
            <a:spLocks noGrp="1"/>
          </p:cNvSpPr>
          <p:nvPr>
            <p:ph type="title"/>
          </p:nvPr>
        </p:nvSpPr>
        <p:spPr>
          <a:xfrm>
            <a:off x="457200" y="181552"/>
            <a:ext cx="8229600" cy="600047"/>
          </a:xfrm>
          <a:prstGeom prst="rect">
            <a:avLst/>
          </a:prstGeom>
        </p:spPr>
        <p:txBody>
          <a:bodyPr vert="horz" lIns="91440" tIns="45720" rIns="91440" bIns="45720" rtlCol="0" anchor="ctr">
            <a:normAutofit/>
          </a:body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rgbClr val="262626"/>
                </a:solidFill>
              </a:defRPr>
            </a:lvl1pPr>
          </a:lstStyle>
          <a:p>
            <a:fld id="{96E0B285-F596-2943-BF2C-FB27DA3068BB}" type="slidenum">
              <a:rPr lang="en-US" smtClean="0"/>
              <a:pPr/>
              <a:t>‹#›</a:t>
            </a:fld>
            <a:endParaRPr lang="en-US" dirty="0"/>
          </a:p>
        </p:txBody>
      </p:sp>
    </p:spTree>
    <p:extLst>
      <p:ext uri="{BB962C8B-B14F-4D97-AF65-F5344CB8AC3E}">
        <p14:creationId xmlns:p14="http://schemas.microsoft.com/office/powerpoint/2010/main" val="124288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4" r:id="rId4"/>
    <p:sldLayoutId id="2147483665" r:id="rId5"/>
  </p:sldLayoutIdLst>
  <p:hf hdr="0" ftr="0" dt="0"/>
  <p:txStyles>
    <p:titleStyle>
      <a:lvl1pPr algn="l" defTabSz="457200" rtl="0" eaLnBrk="1" latinLnBrk="0" hangingPunct="1">
        <a:spcBef>
          <a:spcPct val="0"/>
        </a:spcBef>
        <a:buNone/>
        <a:defRPr sz="1900" b="1" i="0" kern="1200">
          <a:solidFill>
            <a:srgbClr val="231F20"/>
          </a:solidFill>
          <a:latin typeface="+mj-lt"/>
          <a:ea typeface="+mj-ea"/>
          <a:cs typeface="Arial"/>
        </a:defRPr>
      </a:lvl1pPr>
    </p:titleStyle>
    <p:bodyStyle>
      <a:lvl1pPr marL="182563" indent="-182563" algn="l" defTabSz="457200" rtl="0" eaLnBrk="1" latinLnBrk="0" hangingPunct="1">
        <a:spcBef>
          <a:spcPct val="20000"/>
        </a:spcBef>
        <a:buFont typeface="Arial"/>
        <a:buChar char="•"/>
        <a:tabLst/>
        <a:defRPr sz="1400" kern="1200">
          <a:solidFill>
            <a:srgbClr val="262626"/>
          </a:solidFill>
          <a:latin typeface="+mn-lt"/>
          <a:ea typeface="+mn-ea"/>
          <a:cs typeface="+mn-cs"/>
        </a:defRPr>
      </a:lvl1pPr>
      <a:lvl2pPr marL="627063" indent="-169863" algn="l" defTabSz="457200" rtl="0" eaLnBrk="1" latinLnBrk="0" hangingPunct="1">
        <a:spcBef>
          <a:spcPct val="20000"/>
        </a:spcBef>
        <a:buFont typeface="Arial"/>
        <a:buChar char="–"/>
        <a:tabLst/>
        <a:defRPr sz="1300" kern="1200">
          <a:solidFill>
            <a:srgbClr val="262626"/>
          </a:solidFill>
          <a:latin typeface="+mn-lt"/>
          <a:ea typeface="+mn-ea"/>
          <a:cs typeface="+mn-cs"/>
        </a:defRPr>
      </a:lvl2pPr>
      <a:lvl3pPr marL="1069975" indent="-155575" algn="l" defTabSz="457200" rtl="0" eaLnBrk="1" latinLnBrk="0" hangingPunct="1">
        <a:spcBef>
          <a:spcPct val="20000"/>
        </a:spcBef>
        <a:buFont typeface="Arial"/>
        <a:buChar char="•"/>
        <a:tabLst/>
        <a:defRPr sz="10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262626"/>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26262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F3FE-0E13-AD4E-844B-A992478FED50}"/>
              </a:ext>
            </a:extLst>
          </p:cNvPr>
          <p:cNvSpPr>
            <a:spLocks noGrp="1"/>
          </p:cNvSpPr>
          <p:nvPr>
            <p:ph type="title"/>
          </p:nvPr>
        </p:nvSpPr>
        <p:spPr/>
        <p:txBody>
          <a:bodyPr>
            <a:normAutofit fontScale="90000"/>
          </a:bodyPr>
          <a:lstStyle/>
          <a:p>
            <a:r>
              <a:rPr lang="en-US" spc="100" dirty="0"/>
              <a:t>ANNUAL MEETING </a:t>
            </a:r>
            <a:br>
              <a:rPr lang="en-US" spc="100" dirty="0"/>
            </a:br>
            <a:r>
              <a:rPr lang="en-US" spc="100" dirty="0"/>
              <a:t>OF SHAREHOLDERS</a:t>
            </a:r>
          </a:p>
        </p:txBody>
      </p:sp>
      <p:sp>
        <p:nvSpPr>
          <p:cNvPr id="3" name="Title 1">
            <a:extLst>
              <a:ext uri="{FF2B5EF4-FFF2-40B4-BE49-F238E27FC236}">
                <a16:creationId xmlns:a16="http://schemas.microsoft.com/office/drawing/2014/main" id="{FBD8C3FB-075F-2441-A521-325FE05EC09A}"/>
              </a:ext>
            </a:extLst>
          </p:cNvPr>
          <p:cNvSpPr txBox="1">
            <a:spLocks/>
          </p:cNvSpPr>
          <p:nvPr/>
        </p:nvSpPr>
        <p:spPr>
          <a:xfrm>
            <a:off x="5632397" y="4535560"/>
            <a:ext cx="3346395" cy="349261"/>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1900" b="1" i="0" kern="1200">
                <a:solidFill>
                  <a:srgbClr val="231F20"/>
                </a:solidFill>
                <a:latin typeface="+mj-lt"/>
                <a:ea typeface="+mj-ea"/>
                <a:cs typeface="Arial"/>
              </a:defRPr>
            </a:lvl1pPr>
          </a:lstStyle>
          <a:p>
            <a:r>
              <a:rPr lang="en-US" sz="1200" spc="200" dirty="0"/>
              <a:t>JULY 14, 2022</a:t>
            </a:r>
          </a:p>
        </p:txBody>
      </p:sp>
    </p:spTree>
    <p:extLst>
      <p:ext uri="{BB962C8B-B14F-4D97-AF65-F5344CB8AC3E}">
        <p14:creationId xmlns:p14="http://schemas.microsoft.com/office/powerpoint/2010/main" val="116639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8E2E-5781-2442-931A-58941A36C8A5}"/>
              </a:ext>
            </a:extLst>
          </p:cNvPr>
          <p:cNvSpPr>
            <a:spLocks noGrp="1"/>
          </p:cNvSpPr>
          <p:nvPr>
            <p:ph type="title"/>
          </p:nvPr>
        </p:nvSpPr>
        <p:spPr/>
        <p:txBody>
          <a:bodyPr/>
          <a:lstStyle/>
          <a:p>
            <a:r>
              <a:rPr lang="en-US" dirty="0"/>
              <a:t>Q2-22 Network Highlights</a:t>
            </a:r>
          </a:p>
        </p:txBody>
      </p:sp>
      <p:sp>
        <p:nvSpPr>
          <p:cNvPr id="4" name="Slide Number Placeholder 3">
            <a:extLst>
              <a:ext uri="{FF2B5EF4-FFF2-40B4-BE49-F238E27FC236}">
                <a16:creationId xmlns:a16="http://schemas.microsoft.com/office/drawing/2014/main" id="{0415BCCC-025C-4345-85B7-048BB8347AE8}"/>
              </a:ext>
            </a:extLst>
          </p:cNvPr>
          <p:cNvSpPr>
            <a:spLocks noGrp="1"/>
          </p:cNvSpPr>
          <p:nvPr>
            <p:ph type="sldNum" sz="quarter" idx="12"/>
          </p:nvPr>
        </p:nvSpPr>
        <p:spPr/>
        <p:txBody>
          <a:bodyPr/>
          <a:lstStyle/>
          <a:p>
            <a:fld id="{96E0B285-F596-2943-BF2C-FB27DA3068BB}" type="slidenum">
              <a:rPr lang="en-US" smtClean="0"/>
              <a:t>10</a:t>
            </a:fld>
            <a:endParaRPr lang="en-US"/>
          </a:p>
        </p:txBody>
      </p:sp>
      <p:graphicFrame>
        <p:nvGraphicFramePr>
          <p:cNvPr id="5" name="Chart 4">
            <a:extLst>
              <a:ext uri="{FF2B5EF4-FFF2-40B4-BE49-F238E27FC236}">
                <a16:creationId xmlns:a16="http://schemas.microsoft.com/office/drawing/2014/main" id="{52E7468A-0792-5D41-A312-2B7677DC2339}"/>
              </a:ext>
            </a:extLst>
          </p:cNvPr>
          <p:cNvGraphicFramePr/>
          <p:nvPr>
            <p:extLst>
              <p:ext uri="{D42A27DB-BD31-4B8C-83A1-F6EECF244321}">
                <p14:modId xmlns:p14="http://schemas.microsoft.com/office/powerpoint/2010/main" val="906182099"/>
              </p:ext>
            </p:extLst>
          </p:nvPr>
        </p:nvGraphicFramePr>
        <p:xfrm>
          <a:off x="5099481" y="3036719"/>
          <a:ext cx="3087622" cy="1925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CC34D480-C58E-6B4A-A2B7-E037C6497E82}"/>
              </a:ext>
            </a:extLst>
          </p:cNvPr>
          <p:cNvGraphicFramePr/>
          <p:nvPr>
            <p:extLst>
              <p:ext uri="{D42A27DB-BD31-4B8C-83A1-F6EECF244321}">
                <p14:modId xmlns:p14="http://schemas.microsoft.com/office/powerpoint/2010/main" val="3637812524"/>
              </p:ext>
            </p:extLst>
          </p:nvPr>
        </p:nvGraphicFramePr>
        <p:xfrm>
          <a:off x="758028" y="811078"/>
          <a:ext cx="3372067" cy="2209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05E1E7E-CD25-C944-80AA-858B579E6EC1}"/>
              </a:ext>
            </a:extLst>
          </p:cNvPr>
          <p:cNvGraphicFramePr/>
          <p:nvPr>
            <p:extLst>
              <p:ext uri="{D42A27DB-BD31-4B8C-83A1-F6EECF244321}">
                <p14:modId xmlns:p14="http://schemas.microsoft.com/office/powerpoint/2010/main" val="1754486374"/>
              </p:ext>
            </p:extLst>
          </p:nvPr>
        </p:nvGraphicFramePr>
        <p:xfrm>
          <a:off x="4929348" y="804815"/>
          <a:ext cx="3372067" cy="2346912"/>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83826B77-F4D8-C44C-B67C-A5431D7CECC7}"/>
              </a:ext>
            </a:extLst>
          </p:cNvPr>
          <p:cNvCxnSpPr>
            <a:cxnSpLocks/>
          </p:cNvCxnSpPr>
          <p:nvPr/>
        </p:nvCxnSpPr>
        <p:spPr>
          <a:xfrm flipV="1">
            <a:off x="1888828" y="1997574"/>
            <a:ext cx="1104248" cy="115208"/>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C4F8267-F1AD-3746-8EAF-61057D9FD864}"/>
              </a:ext>
            </a:extLst>
          </p:cNvPr>
          <p:cNvCxnSpPr>
            <a:cxnSpLocks/>
          </p:cNvCxnSpPr>
          <p:nvPr/>
        </p:nvCxnSpPr>
        <p:spPr>
          <a:xfrm flipH="1">
            <a:off x="0" y="3060333"/>
            <a:ext cx="9144000" cy="0"/>
          </a:xfrm>
          <a:prstGeom prst="line">
            <a:avLst/>
          </a:prstGeom>
          <a:ln w="6350">
            <a:solidFill>
              <a:srgbClr val="DFC58C"/>
            </a:solidFill>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33868BB3-3722-F24E-8433-ACC8068044F3}"/>
              </a:ext>
            </a:extLst>
          </p:cNvPr>
          <p:cNvSpPr/>
          <p:nvPr/>
        </p:nvSpPr>
        <p:spPr>
          <a:xfrm>
            <a:off x="2977344" y="1784564"/>
            <a:ext cx="480646" cy="476645"/>
          </a:xfrm>
          <a:prstGeom prst="ellipse">
            <a:avLst/>
          </a:prstGeom>
          <a:solidFill>
            <a:srgbClr val="221E21"/>
          </a:solidFill>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8E9C4B12-4DC0-ED41-8CED-14D8CD892F07}"/>
              </a:ext>
            </a:extLst>
          </p:cNvPr>
          <p:cNvSpPr txBox="1"/>
          <p:nvPr/>
        </p:nvSpPr>
        <p:spPr>
          <a:xfrm>
            <a:off x="2943675" y="1799544"/>
            <a:ext cx="548548" cy="430887"/>
          </a:xfrm>
          <a:prstGeom prst="rect">
            <a:avLst/>
          </a:prstGeom>
          <a:noFill/>
        </p:spPr>
        <p:txBody>
          <a:bodyPr wrap="none" rtlCol="0">
            <a:spAutoFit/>
          </a:bodyPr>
          <a:lstStyle/>
          <a:p>
            <a:pPr algn="ctr"/>
            <a:r>
              <a:rPr lang="en-CA" sz="1000" dirty="0">
                <a:solidFill>
                  <a:schemeClr val="bg1"/>
                </a:solidFill>
              </a:rPr>
              <a:t>Sales:</a:t>
            </a:r>
          </a:p>
          <a:p>
            <a:pPr algn="ctr"/>
            <a:r>
              <a:rPr lang="en-CA" sz="1200" b="1" dirty="0">
                <a:solidFill>
                  <a:schemeClr val="bg1"/>
                </a:solidFill>
              </a:rPr>
              <a:t>$1.1B</a:t>
            </a:r>
          </a:p>
        </p:txBody>
      </p:sp>
      <p:sp>
        <p:nvSpPr>
          <p:cNvPr id="14" name="Oval 13">
            <a:extLst>
              <a:ext uri="{FF2B5EF4-FFF2-40B4-BE49-F238E27FC236}">
                <a16:creationId xmlns:a16="http://schemas.microsoft.com/office/drawing/2014/main" id="{337DDFD8-AD2B-D548-8C9B-FACEFA89D0C0}"/>
              </a:ext>
            </a:extLst>
          </p:cNvPr>
          <p:cNvSpPr/>
          <p:nvPr/>
        </p:nvSpPr>
        <p:spPr>
          <a:xfrm>
            <a:off x="1432222" y="1882753"/>
            <a:ext cx="480646" cy="476645"/>
          </a:xfrm>
          <a:prstGeom prst="ellipse">
            <a:avLst/>
          </a:prstGeom>
          <a:solidFill>
            <a:srgbClr val="221E21"/>
          </a:solidFill>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D7C6642B-FBBE-B54F-AF65-0A784D31FFA9}"/>
              </a:ext>
            </a:extLst>
          </p:cNvPr>
          <p:cNvSpPr txBox="1"/>
          <p:nvPr/>
        </p:nvSpPr>
        <p:spPr>
          <a:xfrm>
            <a:off x="1401243" y="1897338"/>
            <a:ext cx="548548" cy="430887"/>
          </a:xfrm>
          <a:prstGeom prst="rect">
            <a:avLst/>
          </a:prstGeom>
          <a:noFill/>
        </p:spPr>
        <p:txBody>
          <a:bodyPr wrap="none" rtlCol="0">
            <a:spAutoFit/>
          </a:bodyPr>
          <a:lstStyle/>
          <a:p>
            <a:pPr algn="ctr"/>
            <a:r>
              <a:rPr lang="en-CA" sz="1000" dirty="0">
                <a:solidFill>
                  <a:schemeClr val="bg1"/>
                </a:solidFill>
              </a:rPr>
              <a:t>Sales:</a:t>
            </a:r>
          </a:p>
          <a:p>
            <a:pPr algn="ctr"/>
            <a:r>
              <a:rPr lang="en-CA" sz="1200" b="1" dirty="0">
                <a:solidFill>
                  <a:schemeClr val="bg1"/>
                </a:solidFill>
              </a:rPr>
              <a:t>$0.9B</a:t>
            </a:r>
          </a:p>
        </p:txBody>
      </p:sp>
      <p:cxnSp>
        <p:nvCxnSpPr>
          <p:cNvPr id="16" name="Straight Connector 15">
            <a:extLst>
              <a:ext uri="{FF2B5EF4-FFF2-40B4-BE49-F238E27FC236}">
                <a16:creationId xmlns:a16="http://schemas.microsoft.com/office/drawing/2014/main" id="{DDDC1264-05B0-7D40-A1B1-474126D4497C}"/>
              </a:ext>
            </a:extLst>
          </p:cNvPr>
          <p:cNvCxnSpPr>
            <a:cxnSpLocks/>
          </p:cNvCxnSpPr>
          <p:nvPr/>
        </p:nvCxnSpPr>
        <p:spPr>
          <a:xfrm flipV="1">
            <a:off x="6075462" y="1913394"/>
            <a:ext cx="1102837" cy="81186"/>
          </a:xfrm>
          <a:prstGeom prst="line">
            <a:avLst/>
          </a:prstGeom>
          <a:ln w="19050"/>
        </p:spPr>
        <p:style>
          <a:lnRef idx="1">
            <a:schemeClr val="dk1"/>
          </a:lnRef>
          <a:fillRef idx="0">
            <a:schemeClr val="dk1"/>
          </a:fillRef>
          <a:effectRef idx="0">
            <a:schemeClr val="dk1"/>
          </a:effectRef>
          <a:fontRef idx="minor">
            <a:schemeClr val="tx1"/>
          </a:fontRef>
        </p:style>
      </p:cxnSp>
      <p:sp>
        <p:nvSpPr>
          <p:cNvPr id="17" name="Oval 16">
            <a:extLst>
              <a:ext uri="{FF2B5EF4-FFF2-40B4-BE49-F238E27FC236}">
                <a16:creationId xmlns:a16="http://schemas.microsoft.com/office/drawing/2014/main" id="{5FA21593-436E-BF47-A13D-468DE1C65A27}"/>
              </a:ext>
            </a:extLst>
          </p:cNvPr>
          <p:cNvSpPr/>
          <p:nvPr/>
        </p:nvSpPr>
        <p:spPr>
          <a:xfrm>
            <a:off x="7146560" y="1675071"/>
            <a:ext cx="480646" cy="476645"/>
          </a:xfrm>
          <a:prstGeom prst="ellipse">
            <a:avLst/>
          </a:prstGeom>
          <a:solidFill>
            <a:srgbClr val="221E21"/>
          </a:solidFill>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4ED907F1-5A7B-D744-B005-2757AD1CA55B}"/>
              </a:ext>
            </a:extLst>
          </p:cNvPr>
          <p:cNvSpPr txBox="1"/>
          <p:nvPr/>
        </p:nvSpPr>
        <p:spPr>
          <a:xfrm>
            <a:off x="7112891" y="1690051"/>
            <a:ext cx="548548" cy="430887"/>
          </a:xfrm>
          <a:prstGeom prst="rect">
            <a:avLst/>
          </a:prstGeom>
          <a:noFill/>
        </p:spPr>
        <p:txBody>
          <a:bodyPr wrap="none" rtlCol="0">
            <a:spAutoFit/>
          </a:bodyPr>
          <a:lstStyle/>
          <a:p>
            <a:pPr algn="ctr"/>
            <a:r>
              <a:rPr lang="en-CA" sz="1000" dirty="0">
                <a:solidFill>
                  <a:schemeClr val="bg1"/>
                </a:solidFill>
              </a:rPr>
              <a:t>Sales:</a:t>
            </a:r>
          </a:p>
          <a:p>
            <a:pPr algn="ctr"/>
            <a:r>
              <a:rPr lang="en-CA" sz="1200" b="1" dirty="0">
                <a:solidFill>
                  <a:schemeClr val="bg1"/>
                </a:solidFill>
              </a:rPr>
              <a:t>$1.1B</a:t>
            </a:r>
          </a:p>
        </p:txBody>
      </p:sp>
      <p:sp>
        <p:nvSpPr>
          <p:cNvPr id="19" name="Oval 18">
            <a:extLst>
              <a:ext uri="{FF2B5EF4-FFF2-40B4-BE49-F238E27FC236}">
                <a16:creationId xmlns:a16="http://schemas.microsoft.com/office/drawing/2014/main" id="{DD63F370-1CFE-DA41-BDF9-2ACF7A9654BC}"/>
              </a:ext>
            </a:extLst>
          </p:cNvPr>
          <p:cNvSpPr/>
          <p:nvPr/>
        </p:nvSpPr>
        <p:spPr>
          <a:xfrm>
            <a:off x="5601438" y="1780049"/>
            <a:ext cx="480646" cy="476645"/>
          </a:xfrm>
          <a:prstGeom prst="ellipse">
            <a:avLst/>
          </a:prstGeom>
          <a:solidFill>
            <a:srgbClr val="221E21"/>
          </a:solidFill>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4" name="Oval 16">
            <a:extLst>
              <a:ext uri="{FF2B5EF4-FFF2-40B4-BE49-F238E27FC236}">
                <a16:creationId xmlns:a16="http://schemas.microsoft.com/office/drawing/2014/main" id="{269506A0-D671-45CB-9AE2-A347378D766B}"/>
              </a:ext>
            </a:extLst>
          </p:cNvPr>
          <p:cNvSpPr/>
          <p:nvPr/>
        </p:nvSpPr>
        <p:spPr>
          <a:xfrm>
            <a:off x="7739621" y="3637124"/>
            <a:ext cx="480646" cy="476645"/>
          </a:xfrm>
          <a:prstGeom prst="ellipse">
            <a:avLst/>
          </a:prstGeom>
          <a:solidFill>
            <a:srgbClr val="F9B031"/>
          </a:solidFill>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3011AB4C-AD44-2440-8A71-AC754660C111}"/>
              </a:ext>
            </a:extLst>
          </p:cNvPr>
          <p:cNvSpPr txBox="1"/>
          <p:nvPr/>
        </p:nvSpPr>
        <p:spPr>
          <a:xfrm>
            <a:off x="5570459" y="1779136"/>
            <a:ext cx="548548" cy="430887"/>
          </a:xfrm>
          <a:prstGeom prst="rect">
            <a:avLst/>
          </a:prstGeom>
          <a:noFill/>
        </p:spPr>
        <p:txBody>
          <a:bodyPr wrap="none" rtlCol="0">
            <a:spAutoFit/>
          </a:bodyPr>
          <a:lstStyle/>
          <a:p>
            <a:pPr algn="ctr"/>
            <a:r>
              <a:rPr lang="en-CA" sz="1000" dirty="0">
                <a:solidFill>
                  <a:schemeClr val="bg1"/>
                </a:solidFill>
              </a:rPr>
              <a:t>Sales:</a:t>
            </a:r>
          </a:p>
          <a:p>
            <a:pPr algn="ctr"/>
            <a:r>
              <a:rPr lang="en-CA" sz="1200" b="1" dirty="0">
                <a:solidFill>
                  <a:schemeClr val="bg1"/>
                </a:solidFill>
              </a:rPr>
              <a:t>$0.9B</a:t>
            </a:r>
          </a:p>
        </p:txBody>
      </p:sp>
      <p:sp>
        <p:nvSpPr>
          <p:cNvPr id="22" name="TextBox 17">
            <a:extLst>
              <a:ext uri="{FF2B5EF4-FFF2-40B4-BE49-F238E27FC236}">
                <a16:creationId xmlns:a16="http://schemas.microsoft.com/office/drawing/2014/main" id="{2A08D4CA-DABA-4B64-9E13-6E5D7BFF6C0B}"/>
              </a:ext>
            </a:extLst>
          </p:cNvPr>
          <p:cNvSpPr txBox="1"/>
          <p:nvPr/>
        </p:nvSpPr>
        <p:spPr>
          <a:xfrm>
            <a:off x="7701495" y="3731683"/>
            <a:ext cx="574196" cy="276999"/>
          </a:xfrm>
          <a:prstGeom prst="rect">
            <a:avLst/>
          </a:prstGeom>
          <a:noFill/>
        </p:spPr>
        <p:txBody>
          <a:bodyPr wrap="none" rtlCol="0">
            <a:spAutoFit/>
          </a:bodyPr>
          <a:lstStyle/>
          <a:p>
            <a:pPr algn="ctr"/>
            <a:r>
              <a:rPr lang="en-CA" sz="1200" b="1" dirty="0"/>
              <a:t>20.3%</a:t>
            </a:r>
          </a:p>
        </p:txBody>
      </p:sp>
      <p:sp>
        <p:nvSpPr>
          <p:cNvPr id="25" name="Oval 16">
            <a:extLst>
              <a:ext uri="{FF2B5EF4-FFF2-40B4-BE49-F238E27FC236}">
                <a16:creationId xmlns:a16="http://schemas.microsoft.com/office/drawing/2014/main" id="{843CB58E-7F00-43D3-802A-0E56A23B4572}"/>
              </a:ext>
            </a:extLst>
          </p:cNvPr>
          <p:cNvSpPr/>
          <p:nvPr/>
        </p:nvSpPr>
        <p:spPr>
          <a:xfrm>
            <a:off x="6358520" y="3864108"/>
            <a:ext cx="480646" cy="476645"/>
          </a:xfrm>
          <a:prstGeom prst="ellipse">
            <a:avLst/>
          </a:prstGeom>
          <a:solidFill>
            <a:srgbClr val="F9B031"/>
          </a:solidFill>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6" name="TextBox 17">
            <a:extLst>
              <a:ext uri="{FF2B5EF4-FFF2-40B4-BE49-F238E27FC236}">
                <a16:creationId xmlns:a16="http://schemas.microsoft.com/office/drawing/2014/main" id="{7FD6A377-1D03-43FA-84B9-837EA0E63534}"/>
              </a:ext>
            </a:extLst>
          </p:cNvPr>
          <p:cNvSpPr txBox="1"/>
          <p:nvPr/>
        </p:nvSpPr>
        <p:spPr>
          <a:xfrm>
            <a:off x="6320394" y="3973099"/>
            <a:ext cx="574196" cy="276999"/>
          </a:xfrm>
          <a:prstGeom prst="rect">
            <a:avLst/>
          </a:prstGeom>
          <a:noFill/>
        </p:spPr>
        <p:txBody>
          <a:bodyPr wrap="none" rtlCol="0">
            <a:spAutoFit/>
          </a:bodyPr>
          <a:lstStyle/>
          <a:p>
            <a:pPr algn="ctr"/>
            <a:r>
              <a:rPr lang="en-CA" sz="1200" b="1" dirty="0"/>
              <a:t>23.6%</a:t>
            </a:r>
          </a:p>
        </p:txBody>
      </p:sp>
      <p:sp>
        <p:nvSpPr>
          <p:cNvPr id="28" name="TextBox 23">
            <a:extLst>
              <a:ext uri="{FF2B5EF4-FFF2-40B4-BE49-F238E27FC236}">
                <a16:creationId xmlns:a16="http://schemas.microsoft.com/office/drawing/2014/main" id="{F7A8348B-A774-471C-AD8B-35C944BC79A0}"/>
              </a:ext>
            </a:extLst>
          </p:cNvPr>
          <p:cNvSpPr txBox="1"/>
          <p:nvPr/>
        </p:nvSpPr>
        <p:spPr>
          <a:xfrm>
            <a:off x="5674914" y="3666530"/>
            <a:ext cx="542136" cy="276999"/>
          </a:xfrm>
          <a:prstGeom prst="rect">
            <a:avLst/>
          </a:prstGeom>
          <a:noFill/>
        </p:spPr>
        <p:txBody>
          <a:bodyPr wrap="none" rtlCol="0">
            <a:spAutoFit/>
          </a:bodyPr>
          <a:lstStyle/>
          <a:p>
            <a:pPr>
              <a:defRPr/>
            </a:pPr>
            <a:r>
              <a:rPr lang="en-CA" sz="1200" dirty="0">
                <a:solidFill>
                  <a:prstClr val="black"/>
                </a:solidFill>
                <a:latin typeface="Calibri"/>
              </a:rPr>
              <a:t>$0.9B</a:t>
            </a:r>
          </a:p>
        </p:txBody>
      </p:sp>
      <p:sp>
        <p:nvSpPr>
          <p:cNvPr id="29" name="TextBox 23">
            <a:extLst>
              <a:ext uri="{FF2B5EF4-FFF2-40B4-BE49-F238E27FC236}">
                <a16:creationId xmlns:a16="http://schemas.microsoft.com/office/drawing/2014/main" id="{13FE55FE-749D-4C05-87F7-BABE2932BF04}"/>
              </a:ext>
            </a:extLst>
          </p:cNvPr>
          <p:cNvSpPr txBox="1"/>
          <p:nvPr/>
        </p:nvSpPr>
        <p:spPr>
          <a:xfrm>
            <a:off x="7017693" y="3534297"/>
            <a:ext cx="548548" cy="276999"/>
          </a:xfrm>
          <a:prstGeom prst="rect">
            <a:avLst/>
          </a:prstGeom>
          <a:noFill/>
        </p:spPr>
        <p:txBody>
          <a:bodyPr wrap="none" rtlCol="0">
            <a:spAutoFit/>
          </a:bodyPr>
          <a:lstStyle/>
          <a:p>
            <a:pPr>
              <a:defRPr/>
            </a:pPr>
            <a:r>
              <a:rPr lang="en-CA" sz="1200" b="1" dirty="0">
                <a:solidFill>
                  <a:prstClr val="black"/>
                </a:solidFill>
                <a:latin typeface="Calibri"/>
              </a:rPr>
              <a:t>$1.1B</a:t>
            </a:r>
          </a:p>
        </p:txBody>
      </p:sp>
      <p:sp>
        <p:nvSpPr>
          <p:cNvPr id="30" name="TextBox 13">
            <a:extLst>
              <a:ext uri="{FF2B5EF4-FFF2-40B4-BE49-F238E27FC236}">
                <a16:creationId xmlns:a16="http://schemas.microsoft.com/office/drawing/2014/main" id="{ECBC3B61-B156-4CBF-AAF5-F5A8B17A82B3}"/>
              </a:ext>
            </a:extLst>
          </p:cNvPr>
          <p:cNvSpPr txBox="1"/>
          <p:nvPr/>
        </p:nvSpPr>
        <p:spPr>
          <a:xfrm>
            <a:off x="4336333" y="4928055"/>
            <a:ext cx="4080836" cy="215444"/>
          </a:xfrm>
          <a:prstGeom prst="rect">
            <a:avLst/>
          </a:prstGeom>
          <a:noFill/>
        </p:spPr>
        <p:txBody>
          <a:bodyPr wrap="square" rtlCol="0">
            <a:spAutoFit/>
          </a:bodyPr>
          <a:lstStyle/>
          <a:p>
            <a:pPr>
              <a:defRPr/>
            </a:pPr>
            <a:r>
              <a:rPr lang="en-CA" sz="800" dirty="0">
                <a:solidFill>
                  <a:prstClr val="black"/>
                </a:solidFill>
                <a:latin typeface="Calibri"/>
              </a:rPr>
              <a:t>(1) This is a Supplementary Financial measure. Please refer to page 3 of this presentation.</a:t>
            </a:r>
          </a:p>
        </p:txBody>
      </p:sp>
      <p:graphicFrame>
        <p:nvGraphicFramePr>
          <p:cNvPr id="23" name="Chart 22">
            <a:extLst>
              <a:ext uri="{FF2B5EF4-FFF2-40B4-BE49-F238E27FC236}">
                <a16:creationId xmlns:a16="http://schemas.microsoft.com/office/drawing/2014/main" id="{D47FB209-2ED3-F5C0-FB93-2A3ABE8AAA14}"/>
              </a:ext>
            </a:extLst>
          </p:cNvPr>
          <p:cNvGraphicFramePr/>
          <p:nvPr>
            <p:extLst>
              <p:ext uri="{D42A27DB-BD31-4B8C-83A1-F6EECF244321}">
                <p14:modId xmlns:p14="http://schemas.microsoft.com/office/powerpoint/2010/main" val="2199748459"/>
              </p:ext>
            </p:extLst>
          </p:nvPr>
        </p:nvGraphicFramePr>
        <p:xfrm>
          <a:off x="457199" y="3218606"/>
          <a:ext cx="3944439" cy="1924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098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3FF2-A10E-2556-1F1A-855E8DBFED96}"/>
              </a:ext>
            </a:extLst>
          </p:cNvPr>
          <p:cNvSpPr>
            <a:spLocks noGrp="1"/>
          </p:cNvSpPr>
          <p:nvPr>
            <p:ph type="title"/>
          </p:nvPr>
        </p:nvSpPr>
        <p:spPr/>
        <p:txBody>
          <a:bodyPr>
            <a:normAutofit/>
          </a:bodyPr>
          <a:lstStyle/>
          <a:p>
            <a:r>
              <a:rPr lang="en-US" dirty="0"/>
              <a:t>Liquidity and Capital Resources—LTM</a:t>
            </a:r>
          </a:p>
        </p:txBody>
      </p:sp>
      <p:sp>
        <p:nvSpPr>
          <p:cNvPr id="3" name="Slide Number Placeholder 2">
            <a:extLst>
              <a:ext uri="{FF2B5EF4-FFF2-40B4-BE49-F238E27FC236}">
                <a16:creationId xmlns:a16="http://schemas.microsoft.com/office/drawing/2014/main" id="{7D44BF63-CA69-4039-C1E8-6DB5D4558389}"/>
              </a:ext>
            </a:extLst>
          </p:cNvPr>
          <p:cNvSpPr>
            <a:spLocks noGrp="1"/>
          </p:cNvSpPr>
          <p:nvPr>
            <p:ph type="sldNum" sz="quarter" idx="10"/>
          </p:nvPr>
        </p:nvSpPr>
        <p:spPr/>
        <p:txBody>
          <a:bodyPr/>
          <a:lstStyle/>
          <a:p>
            <a:fld id="{96E0B285-F596-2943-BF2C-FB27DA3068BB}" type="slidenum">
              <a:rPr lang="en-US" smtClean="0"/>
              <a:pPr/>
              <a:t>11</a:t>
            </a:fld>
            <a:endParaRPr lang="en-US" dirty="0"/>
          </a:p>
        </p:txBody>
      </p:sp>
      <p:sp>
        <p:nvSpPr>
          <p:cNvPr id="4" name="Content Placeholder 3">
            <a:extLst>
              <a:ext uri="{FF2B5EF4-FFF2-40B4-BE49-F238E27FC236}">
                <a16:creationId xmlns:a16="http://schemas.microsoft.com/office/drawing/2014/main" id="{022B4D90-A1FB-0FA9-D28E-6EA805395BFF}"/>
              </a:ext>
            </a:extLst>
          </p:cNvPr>
          <p:cNvSpPr>
            <a:spLocks noGrp="1"/>
          </p:cNvSpPr>
          <p:nvPr>
            <p:ph idx="1"/>
          </p:nvPr>
        </p:nvSpPr>
        <p:spPr>
          <a:xfrm>
            <a:off x="3941910" y="1200151"/>
            <a:ext cx="4744890" cy="3567112"/>
          </a:xfrm>
        </p:spPr>
        <p:txBody>
          <a:bodyPr/>
          <a:lstStyle/>
          <a:p>
            <a:pPr marL="0" indent="0">
              <a:spcBef>
                <a:spcPts val="500"/>
              </a:spcBef>
              <a:buNone/>
            </a:pPr>
            <a:r>
              <a:rPr lang="en-US" sz="1600" b="1" dirty="0"/>
              <a:t>Prudent Capital Allocation</a:t>
            </a:r>
          </a:p>
          <a:p>
            <a:pPr>
              <a:spcBef>
                <a:spcPts val="500"/>
              </a:spcBef>
            </a:pPr>
            <a:r>
              <a:rPr lang="en-US" dirty="0"/>
              <a:t>$80.1M for long-term debt payments</a:t>
            </a:r>
          </a:p>
          <a:p>
            <a:pPr>
              <a:spcBef>
                <a:spcPts val="500"/>
              </a:spcBef>
            </a:pPr>
            <a:r>
              <a:rPr lang="en-CA" dirty="0">
                <a:ea typeface="Calibri" panose="020F0502020204030204" pitchFamily="34" charset="0"/>
                <a:cs typeface="Times New Roman" panose="02020603050405020304" pitchFamily="18" charset="0"/>
              </a:rPr>
              <a:t>$19.4M for dividend payments</a:t>
            </a:r>
          </a:p>
          <a:p>
            <a:pPr>
              <a:spcBef>
                <a:spcPts val="500"/>
              </a:spcBef>
            </a:pPr>
            <a:r>
              <a:rPr lang="en-US" dirty="0"/>
              <a:t>$16.8M for share repurchases</a:t>
            </a:r>
          </a:p>
          <a:p>
            <a:pPr>
              <a:spcBef>
                <a:spcPts val="500"/>
              </a:spcBef>
            </a:pPr>
            <a:r>
              <a:rPr lang="en-US" dirty="0"/>
              <a:t>$10.7M for CAPEX and intangibles</a:t>
            </a:r>
            <a:endParaRPr lang="en-US" b="1" dirty="0"/>
          </a:p>
          <a:p>
            <a:pPr marL="0" indent="0">
              <a:spcBef>
                <a:spcPts val="2000"/>
              </a:spcBef>
              <a:buNone/>
            </a:pPr>
            <a:r>
              <a:rPr lang="en-US" sz="1600" b="1" dirty="0"/>
              <a:t>Healthy Financial Position</a:t>
            </a:r>
          </a:p>
          <a:p>
            <a:pPr>
              <a:spcBef>
                <a:spcPts val="500"/>
              </a:spcBef>
            </a:pPr>
            <a:r>
              <a:rPr lang="en-US" dirty="0"/>
              <a:t>Net debt to adjusted EBITDA ratio</a:t>
            </a:r>
            <a:r>
              <a:rPr lang="en-US" baseline="30000" dirty="0"/>
              <a:t>(1)</a:t>
            </a:r>
            <a:r>
              <a:rPr lang="en-US" dirty="0"/>
              <a:t> of 1.7X</a:t>
            </a:r>
          </a:p>
          <a:p>
            <a:pPr>
              <a:spcBef>
                <a:spcPts val="500"/>
              </a:spcBef>
            </a:pPr>
            <a:r>
              <a:rPr lang="en-US" dirty="0">
                <a:effectLst/>
                <a:ea typeface="Calibri" panose="020F0502020204030204" pitchFamily="34" charset="0"/>
              </a:rPr>
              <a:t>At end of Q2-22, cash </a:t>
            </a:r>
            <a:r>
              <a:rPr lang="en-US" dirty="0">
                <a:ea typeface="Calibri" panose="020F0502020204030204" pitchFamily="34" charset="0"/>
              </a:rPr>
              <a:t>on hand of </a:t>
            </a:r>
            <a:r>
              <a:rPr lang="en-US" dirty="0">
                <a:effectLst/>
                <a:ea typeface="Calibri" panose="020F0502020204030204" pitchFamily="34" charset="0"/>
              </a:rPr>
              <a:t>$56.2M and long-term debt of $348.9M</a:t>
            </a:r>
          </a:p>
          <a:p>
            <a:pPr>
              <a:spcBef>
                <a:spcPts val="500"/>
              </a:spcBef>
            </a:pPr>
            <a:r>
              <a:rPr lang="fr-CA" dirty="0"/>
              <a:t>More </a:t>
            </a:r>
            <a:r>
              <a:rPr lang="fr-CA" dirty="0" err="1"/>
              <a:t>than</a:t>
            </a:r>
            <a:r>
              <a:rPr lang="fr-CA" dirty="0"/>
              <a:t> $300M in </a:t>
            </a:r>
            <a:r>
              <a:rPr lang="fr-CA" dirty="0" err="1"/>
              <a:t>liquidities</a:t>
            </a:r>
            <a:r>
              <a:rPr lang="fr-CA" dirty="0"/>
              <a:t> </a:t>
            </a:r>
            <a:r>
              <a:rPr lang="fr-CA" dirty="0" err="1"/>
              <a:t>available</a:t>
            </a:r>
            <a:r>
              <a:rPr lang="fr-CA" dirty="0"/>
              <a:t>, </a:t>
            </a:r>
            <a:r>
              <a:rPr lang="fr-CA" dirty="0" err="1"/>
              <a:t>including</a:t>
            </a:r>
            <a:r>
              <a:rPr lang="fr-CA" dirty="0"/>
              <a:t> </a:t>
            </a:r>
            <a:r>
              <a:rPr lang="fr-CA" dirty="0" err="1"/>
              <a:t>credit</a:t>
            </a:r>
            <a:r>
              <a:rPr lang="fr-CA" dirty="0"/>
              <a:t> </a:t>
            </a:r>
            <a:r>
              <a:rPr lang="fr-CA" dirty="0" err="1"/>
              <a:t>facility</a:t>
            </a:r>
            <a:r>
              <a:rPr lang="fr-CA" dirty="0"/>
              <a:t> and cash on hand</a:t>
            </a:r>
            <a:endParaRPr lang="en-CA" dirty="0"/>
          </a:p>
        </p:txBody>
      </p:sp>
      <p:pic>
        <p:nvPicPr>
          <p:cNvPr id="7" name="Picture Placeholder 6" descr="A person eating a bowl of soup&#10;&#10;Description automatically generated with low confidence">
            <a:extLst>
              <a:ext uri="{FF2B5EF4-FFF2-40B4-BE49-F238E27FC236}">
                <a16:creationId xmlns:a16="http://schemas.microsoft.com/office/drawing/2014/main" id="{AB61ADD3-4EE1-7D6F-29CB-E666A5C81FA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1438" b="1438"/>
          <a:stretch>
            <a:fillRect/>
          </a:stretch>
        </p:blipFill>
        <p:spPr/>
      </p:pic>
      <p:sp>
        <p:nvSpPr>
          <p:cNvPr id="6" name="TextBox 13">
            <a:extLst>
              <a:ext uri="{FF2B5EF4-FFF2-40B4-BE49-F238E27FC236}">
                <a16:creationId xmlns:a16="http://schemas.microsoft.com/office/drawing/2014/main" id="{0C5989F7-B863-214D-7ACF-B5EA2AA71088}"/>
              </a:ext>
            </a:extLst>
          </p:cNvPr>
          <p:cNvSpPr txBox="1"/>
          <p:nvPr/>
        </p:nvSpPr>
        <p:spPr>
          <a:xfrm>
            <a:off x="4075633" y="4840324"/>
            <a:ext cx="380625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(1) This is a non-GAAP ratio. Please refer to page 3 of this presentation.</a:t>
            </a:r>
          </a:p>
        </p:txBody>
      </p:sp>
    </p:spTree>
    <p:extLst>
      <p:ext uri="{BB962C8B-B14F-4D97-AF65-F5344CB8AC3E}">
        <p14:creationId xmlns:p14="http://schemas.microsoft.com/office/powerpoint/2010/main" val="390935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4CE2FE-3C18-ED7F-CCD3-444A57C134EF}"/>
              </a:ext>
            </a:extLst>
          </p:cNvPr>
          <p:cNvSpPr>
            <a:spLocks noGrp="1"/>
          </p:cNvSpPr>
          <p:nvPr>
            <p:ph type="sldNum" sz="quarter" idx="12"/>
          </p:nvPr>
        </p:nvSpPr>
        <p:spPr/>
        <p:txBody>
          <a:bodyPr/>
          <a:lstStyle/>
          <a:p>
            <a:fld id="{96E0B285-F596-2943-BF2C-FB27DA3068BB}" type="slidenum">
              <a:rPr lang="en-US" smtClean="0"/>
              <a:pPr/>
              <a:t>12</a:t>
            </a:fld>
            <a:endParaRPr lang="en-US" dirty="0"/>
          </a:p>
        </p:txBody>
      </p:sp>
      <p:sp>
        <p:nvSpPr>
          <p:cNvPr id="3" name="Title 2">
            <a:extLst>
              <a:ext uri="{FF2B5EF4-FFF2-40B4-BE49-F238E27FC236}">
                <a16:creationId xmlns:a16="http://schemas.microsoft.com/office/drawing/2014/main" id="{64EF3F48-46B4-72A3-FF52-1AE2157CF9D8}"/>
              </a:ext>
            </a:extLst>
          </p:cNvPr>
          <p:cNvSpPr>
            <a:spLocks noGrp="1"/>
          </p:cNvSpPr>
          <p:nvPr>
            <p:ph type="title"/>
          </p:nvPr>
        </p:nvSpPr>
        <p:spPr/>
        <p:txBody>
          <a:bodyPr/>
          <a:lstStyle/>
          <a:p>
            <a:r>
              <a:rPr lang="en-US" dirty="0"/>
              <a:t>Question and Answer Period</a:t>
            </a:r>
          </a:p>
        </p:txBody>
      </p:sp>
      <p:pic>
        <p:nvPicPr>
          <p:cNvPr id="6" name="Picture Placeholder 5" descr="A person holding a bowl of food&#10;&#10;Description automatically generated with low confidence">
            <a:extLst>
              <a:ext uri="{FF2B5EF4-FFF2-40B4-BE49-F238E27FC236}">
                <a16:creationId xmlns:a16="http://schemas.microsoft.com/office/drawing/2014/main" id="{B5EC09C8-4EA0-C63B-D6E2-78308976D0E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7147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23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8DF6-41FB-434A-9E5F-CB114C19B6BC}"/>
              </a:ext>
            </a:extLst>
          </p:cNvPr>
          <p:cNvSpPr>
            <a:spLocks noGrp="1"/>
          </p:cNvSpPr>
          <p:nvPr>
            <p:ph type="title"/>
          </p:nvPr>
        </p:nvSpPr>
        <p:spPr/>
        <p:txBody>
          <a:bodyPr/>
          <a:lstStyle/>
          <a:p>
            <a:r>
              <a:rPr lang="en-US" dirty="0"/>
              <a:t>Forward-looking Statements</a:t>
            </a:r>
          </a:p>
        </p:txBody>
      </p:sp>
      <p:sp>
        <p:nvSpPr>
          <p:cNvPr id="3" name="Content Placeholder 2">
            <a:extLst>
              <a:ext uri="{FF2B5EF4-FFF2-40B4-BE49-F238E27FC236}">
                <a16:creationId xmlns:a16="http://schemas.microsoft.com/office/drawing/2014/main" id="{FFADDE84-5FA7-EC48-B80E-7D38B53FCE0F}"/>
              </a:ext>
            </a:extLst>
          </p:cNvPr>
          <p:cNvSpPr>
            <a:spLocks noGrp="1"/>
          </p:cNvSpPr>
          <p:nvPr>
            <p:ph idx="1"/>
          </p:nvPr>
        </p:nvSpPr>
        <p:spPr/>
        <p:txBody>
          <a:bodyPr>
            <a:normAutofit/>
          </a:bodyPr>
          <a:lstStyle/>
          <a:p>
            <a:pPr marL="0" indent="1588" algn="just">
              <a:spcBef>
                <a:spcPts val="0"/>
              </a:spcBef>
              <a:buNone/>
            </a:pPr>
            <a:r>
              <a:rPr lang="en-CA" altLang="en-US" sz="1100" dirty="0">
                <a:solidFill>
                  <a:srgbClr val="000000"/>
                </a:solidFill>
              </a:rPr>
              <a:t>This presentation may contain written and oral statements that constitute forward-looking statements. These forward-looking statements may involve, but are not limited to, comments with respect to our business or financial objectives, our strategies or future actions, our targets, expectations for our financial condition or our outlook for our operations and future earn-out and additional equity interest obligations. </a:t>
            </a:r>
          </a:p>
          <a:p>
            <a:pPr marL="0" indent="1588">
              <a:spcBef>
                <a:spcPts val="0"/>
              </a:spcBef>
              <a:buNone/>
            </a:pPr>
            <a:endParaRPr lang="en-CA" altLang="en-US" sz="1100" dirty="0">
              <a:solidFill>
                <a:srgbClr val="000000"/>
              </a:solidFill>
            </a:endParaRPr>
          </a:p>
          <a:p>
            <a:pPr marL="0" indent="1588" algn="just">
              <a:spcBef>
                <a:spcPts val="0"/>
              </a:spcBef>
              <a:buNone/>
            </a:pPr>
            <a:r>
              <a:rPr lang="en-CA" altLang="en-US" sz="1100" dirty="0">
                <a:solidFill>
                  <a:srgbClr val="000000"/>
                </a:solidFill>
              </a:rPr>
              <a:t>Forward-looking statements are not guarantees of future results, performance, achievements or developments  and actual results, performance, achievements or developments may differ materially from those in the forward-looking statements as a result of various factors, including downturns in general economic conditions, consolidation and globalisation of the industry, the highly competitive nature of the quick service restaurant industry, the greater resources available to much larger global players, low entry barriers for new competitors, our ability to successfully integrate our acquired and to-be-acquired businesses and the retention of key management personnel. Assumptions relating to the foregoing involve judgments and risks, all of which are difficult or impossible to predict accurately and many of which are beyond our control. </a:t>
            </a:r>
          </a:p>
          <a:p>
            <a:pPr marL="0" indent="1588">
              <a:spcBef>
                <a:spcPts val="0"/>
              </a:spcBef>
              <a:buNone/>
            </a:pPr>
            <a:endParaRPr lang="en-CA" altLang="en-US" sz="1100" dirty="0">
              <a:solidFill>
                <a:srgbClr val="000000"/>
              </a:solidFill>
            </a:endParaRPr>
          </a:p>
          <a:p>
            <a:pPr marL="0" indent="1588" algn="just">
              <a:spcBef>
                <a:spcPts val="0"/>
              </a:spcBef>
              <a:buNone/>
            </a:pPr>
            <a:r>
              <a:rPr lang="en-CA" altLang="en-US" sz="1100" dirty="0">
                <a:solidFill>
                  <a:srgbClr val="000000"/>
                </a:solidFill>
              </a:rPr>
              <a:t>Although we believe that the expectations reflected in the forward-looking statements are reasonable based on information currently available to us, we cannot assure that the expectations will prove to have been correct.  Accordingly you should not place undue reliance on forward-looking statements. In particular, forward-looking statements do not reflect the potential impact of any merger or acquisitions or other business combinations or divestitures that may be announced or completed after such statements are made. Reference should be made to the most recent annual Management’s Discussion and Analysis (“MD&amp;A”) for an in-depth description of major risk factors.</a:t>
            </a:r>
          </a:p>
        </p:txBody>
      </p:sp>
      <p:sp>
        <p:nvSpPr>
          <p:cNvPr id="4" name="Slide Number Placeholder 3">
            <a:extLst>
              <a:ext uri="{FF2B5EF4-FFF2-40B4-BE49-F238E27FC236}">
                <a16:creationId xmlns:a16="http://schemas.microsoft.com/office/drawing/2014/main" id="{C18149B8-F30B-CD43-9D47-511F2535C7B7}"/>
              </a:ext>
            </a:extLst>
          </p:cNvPr>
          <p:cNvSpPr>
            <a:spLocks noGrp="1"/>
          </p:cNvSpPr>
          <p:nvPr>
            <p:ph type="sldNum" sz="quarter" idx="12"/>
          </p:nvPr>
        </p:nvSpPr>
        <p:spPr/>
        <p:txBody>
          <a:bodyPr/>
          <a:lstStyle/>
          <a:p>
            <a:fld id="{96E0B285-F596-2943-BF2C-FB27DA3068BB}" type="slidenum">
              <a:rPr lang="en-US" smtClean="0"/>
              <a:t>2</a:t>
            </a:fld>
            <a:endParaRPr lang="en-US"/>
          </a:p>
        </p:txBody>
      </p:sp>
    </p:spTree>
    <p:extLst>
      <p:ext uri="{BB962C8B-B14F-4D97-AF65-F5344CB8AC3E}">
        <p14:creationId xmlns:p14="http://schemas.microsoft.com/office/powerpoint/2010/main" val="421910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F245-868C-134D-82DB-BC713271D856}"/>
              </a:ext>
            </a:extLst>
          </p:cNvPr>
          <p:cNvSpPr>
            <a:spLocks noGrp="1"/>
          </p:cNvSpPr>
          <p:nvPr>
            <p:ph type="title"/>
          </p:nvPr>
        </p:nvSpPr>
        <p:spPr/>
        <p:txBody>
          <a:bodyPr>
            <a:normAutofit fontScale="90000"/>
          </a:bodyPr>
          <a:lstStyle/>
          <a:p>
            <a:r>
              <a:rPr lang="en-US" dirty="0"/>
              <a:t>Non-GAAP Measures, Non-GAAP Ratios and</a:t>
            </a:r>
            <a:br>
              <a:rPr lang="en-US" dirty="0"/>
            </a:br>
            <a:r>
              <a:rPr lang="en-US" dirty="0"/>
              <a:t>Supplementary Financial Measures</a:t>
            </a:r>
          </a:p>
        </p:txBody>
      </p:sp>
      <p:sp>
        <p:nvSpPr>
          <p:cNvPr id="3" name="Content Placeholder 2">
            <a:extLst>
              <a:ext uri="{FF2B5EF4-FFF2-40B4-BE49-F238E27FC236}">
                <a16:creationId xmlns:a16="http://schemas.microsoft.com/office/drawing/2014/main" id="{77241179-7BC9-FA49-86CC-4994CF187186}"/>
              </a:ext>
            </a:extLst>
          </p:cNvPr>
          <p:cNvSpPr>
            <a:spLocks noGrp="1"/>
          </p:cNvSpPr>
          <p:nvPr>
            <p:ph idx="1"/>
          </p:nvPr>
        </p:nvSpPr>
        <p:spPr>
          <a:xfrm>
            <a:off x="457200" y="1200151"/>
            <a:ext cx="8229600" cy="3840956"/>
          </a:xfrm>
        </p:spPr>
        <p:txBody>
          <a:bodyPr>
            <a:noAutofit/>
          </a:bodyPr>
          <a:lstStyle/>
          <a:p>
            <a:pPr marL="0" indent="1588" algn="just">
              <a:spcBef>
                <a:spcPts val="0"/>
              </a:spcBef>
              <a:buClr>
                <a:srgbClr val="000099"/>
              </a:buClr>
              <a:buNone/>
            </a:pPr>
            <a:r>
              <a:rPr lang="en-US" altLang="en-US" sz="1000" dirty="0">
                <a:solidFill>
                  <a:srgbClr val="000000"/>
                </a:solidFill>
              </a:rPr>
              <a:t>Unless otherwise indicated, the financial information presented below, including tabular amounts, is expressed in Canadian dollars and prepared in accordance with International Financial Reporting Standards. MTY uses net income (loss), excluding income tax, all other income (expenses), interest, depreciation and amortization, and net impairment charges (“adjusted EBITDA”), because this measure enables management to assess the Company’s operational performance, and free cash flows (“FCF”), which represents the sum total cash flows from operating activities less capital expenditures net of disposals. These measures are widely accepted financial indicators but are not a measurement determined in accordance with generally accepted accounting principles (“GAAP”) and may not be comparable to those presented by other companies. These non-GAAP measures are intended to provide additional information about the performance of MTY, and should not be considered in isolation or as a substitute for measure of performance prepared in accordance with GAAP.</a:t>
            </a:r>
          </a:p>
          <a:p>
            <a:pPr marL="0" indent="1588" algn="just">
              <a:spcBef>
                <a:spcPts val="0"/>
              </a:spcBef>
              <a:buClr>
                <a:srgbClr val="000099"/>
              </a:buClr>
              <a:buNone/>
            </a:pPr>
            <a:endParaRPr lang="en-US" altLang="en-US" sz="1000" dirty="0">
              <a:solidFill>
                <a:srgbClr val="000000"/>
              </a:solidFill>
            </a:endParaRPr>
          </a:p>
          <a:p>
            <a:pPr marL="0" indent="1588" algn="just">
              <a:spcBef>
                <a:spcPts val="0"/>
              </a:spcBef>
              <a:buClr>
                <a:srgbClr val="000099"/>
              </a:buClr>
              <a:buNone/>
            </a:pPr>
            <a:r>
              <a:rPr lang="en-US" altLang="en-US" sz="1000" dirty="0">
                <a:solidFill>
                  <a:srgbClr val="000000"/>
                </a:solidFill>
              </a:rPr>
              <a:t>The Company also discloses supplementary financial measures and non-GAAP ratios as they have been identified as relevant metrics to evaluate the performance of the Company. Supplementary financial measures include system sales, which represents sales of all existing restaurants including those that have closed or have opened during the period, as well as the sales of new concepts acquired from the closing date of the transaction and forward, and digital sales, which represents sales made by customers through online ordering platforms. Non-GAAP ratios include adjusted EBITDA as a % of revenue, which represents adjusted EBITDA divided by revenue, and debt-to-EBITDA, defined as current and long-term debt divided by EBITDA as defined in the credit agreement.</a:t>
            </a:r>
          </a:p>
          <a:p>
            <a:pPr marL="0" indent="1588" algn="just">
              <a:spcBef>
                <a:spcPts val="0"/>
              </a:spcBef>
              <a:buClr>
                <a:srgbClr val="000099"/>
              </a:buClr>
              <a:buNone/>
            </a:pPr>
            <a:endParaRPr lang="en-US" altLang="en-US" sz="1000" dirty="0">
              <a:solidFill>
                <a:srgbClr val="000000"/>
              </a:solidFill>
            </a:endParaRPr>
          </a:p>
          <a:p>
            <a:pPr marL="0" indent="1588" algn="just">
              <a:spcBef>
                <a:spcPts val="0"/>
              </a:spcBef>
              <a:buClr>
                <a:srgbClr val="000099"/>
              </a:buClr>
              <a:buNone/>
            </a:pPr>
            <a:r>
              <a:rPr lang="en-US" altLang="en-US" sz="1000" dirty="0">
                <a:solidFill>
                  <a:srgbClr val="000000"/>
                </a:solidFill>
              </a:rPr>
              <a:t>The Company uses these non-GAAP measures, non-GAAP ratios and supplementary financial measures to evaluate the performance of the business as they reflect its ongoing operations. Management believe that certain investors and analysts use adjusted EBITDA to measure a company’s ability to meet payment obligations or as a common measurement to value companies in the industry. Similarly, system sales and digital sales growth provides additional information to investors about the performance of the network that is not available under GAAP. These measures are components in the determination of short-term incentive compensation for some employees. </a:t>
            </a:r>
          </a:p>
          <a:p>
            <a:pPr marL="0" indent="1588" algn="just">
              <a:spcBef>
                <a:spcPts val="0"/>
              </a:spcBef>
              <a:buClr>
                <a:srgbClr val="000099"/>
              </a:buClr>
              <a:buNone/>
            </a:pPr>
            <a:endParaRPr lang="en-US" altLang="en-US" sz="1000" dirty="0">
              <a:solidFill>
                <a:srgbClr val="000000"/>
              </a:solidFill>
            </a:endParaRPr>
          </a:p>
          <a:p>
            <a:pPr marL="0" indent="1588" algn="just">
              <a:spcBef>
                <a:spcPts val="0"/>
              </a:spcBef>
              <a:buClr>
                <a:srgbClr val="000099"/>
              </a:buClr>
              <a:buNone/>
            </a:pPr>
            <a:r>
              <a:rPr lang="en-US" altLang="en-US" sz="1000" dirty="0">
                <a:solidFill>
                  <a:srgbClr val="000000"/>
                </a:solidFill>
              </a:rPr>
              <a:t>This presentation should be read in conjunction with the Company’s financial statements and the notes thereto and the MD&amp;A.</a:t>
            </a:r>
          </a:p>
        </p:txBody>
      </p:sp>
      <p:sp>
        <p:nvSpPr>
          <p:cNvPr id="4" name="Slide Number Placeholder 3">
            <a:extLst>
              <a:ext uri="{FF2B5EF4-FFF2-40B4-BE49-F238E27FC236}">
                <a16:creationId xmlns:a16="http://schemas.microsoft.com/office/drawing/2014/main" id="{FA5737BD-AA78-8E49-AACC-7F3D9AB9C00A}"/>
              </a:ext>
            </a:extLst>
          </p:cNvPr>
          <p:cNvSpPr>
            <a:spLocks noGrp="1"/>
          </p:cNvSpPr>
          <p:nvPr>
            <p:ph type="sldNum" sz="quarter" idx="12"/>
          </p:nvPr>
        </p:nvSpPr>
        <p:spPr/>
        <p:txBody>
          <a:bodyPr/>
          <a:lstStyle/>
          <a:p>
            <a:fld id="{96E0B285-F596-2943-BF2C-FB27DA3068BB}" type="slidenum">
              <a:rPr lang="en-US" smtClean="0"/>
              <a:t>3</a:t>
            </a:fld>
            <a:endParaRPr lang="en-US" dirty="0"/>
          </a:p>
        </p:txBody>
      </p:sp>
    </p:spTree>
    <p:extLst>
      <p:ext uri="{BB962C8B-B14F-4D97-AF65-F5344CB8AC3E}">
        <p14:creationId xmlns:p14="http://schemas.microsoft.com/office/powerpoint/2010/main" val="307845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E7162E-C669-1DE2-7C1E-0B0ADE8CC37C}"/>
              </a:ext>
            </a:extLst>
          </p:cNvPr>
          <p:cNvSpPr>
            <a:spLocks noGrp="1"/>
          </p:cNvSpPr>
          <p:nvPr>
            <p:ph type="sldNum" sz="quarter" idx="12"/>
          </p:nvPr>
        </p:nvSpPr>
        <p:spPr/>
        <p:txBody>
          <a:bodyPr/>
          <a:lstStyle/>
          <a:p>
            <a:fld id="{96E0B285-F596-2943-BF2C-FB27DA3068BB}" type="slidenum">
              <a:rPr lang="en-US" smtClean="0"/>
              <a:pPr/>
              <a:t>4</a:t>
            </a:fld>
            <a:endParaRPr lang="en-US" dirty="0"/>
          </a:p>
        </p:txBody>
      </p:sp>
      <p:sp>
        <p:nvSpPr>
          <p:cNvPr id="3" name="Title 2">
            <a:extLst>
              <a:ext uri="{FF2B5EF4-FFF2-40B4-BE49-F238E27FC236}">
                <a16:creationId xmlns:a16="http://schemas.microsoft.com/office/drawing/2014/main" id="{A0071367-73B5-B331-F9F1-4E30DF798089}"/>
              </a:ext>
            </a:extLst>
          </p:cNvPr>
          <p:cNvSpPr>
            <a:spLocks noGrp="1"/>
          </p:cNvSpPr>
          <p:nvPr>
            <p:ph type="title"/>
          </p:nvPr>
        </p:nvSpPr>
        <p:spPr/>
        <p:txBody>
          <a:bodyPr/>
          <a:lstStyle/>
          <a:p>
            <a:r>
              <a:rPr lang="en-US" dirty="0"/>
              <a:t>Fiscal 2021 in Review</a:t>
            </a:r>
          </a:p>
        </p:txBody>
      </p:sp>
      <p:pic>
        <p:nvPicPr>
          <p:cNvPr id="6" name="Picture Placeholder 5">
            <a:extLst>
              <a:ext uri="{FF2B5EF4-FFF2-40B4-BE49-F238E27FC236}">
                <a16:creationId xmlns:a16="http://schemas.microsoft.com/office/drawing/2014/main" id="{7C86BA24-E081-E5B6-324D-3EB03CBAA8B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1105" b="1105"/>
          <a:stretch/>
        </p:blipFill>
        <p:spPr>
          <a:xfrm>
            <a:off x="0" y="0"/>
            <a:ext cx="4222375" cy="5143500"/>
          </a:xfrm>
        </p:spPr>
      </p:pic>
    </p:spTree>
    <p:extLst>
      <p:ext uri="{BB962C8B-B14F-4D97-AF65-F5344CB8AC3E}">
        <p14:creationId xmlns:p14="http://schemas.microsoft.com/office/powerpoint/2010/main" val="231791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green, snack food, vegetable&#10;&#10;Description automatically generated">
            <a:extLst>
              <a:ext uri="{FF2B5EF4-FFF2-40B4-BE49-F238E27FC236}">
                <a16:creationId xmlns:a16="http://schemas.microsoft.com/office/drawing/2014/main" id="{64FEB15B-72F9-E994-4280-C90B5829A55A}"/>
              </a:ext>
            </a:extLst>
          </p:cNvPr>
          <p:cNvPicPr>
            <a:picLocks noChangeAspect="1"/>
          </p:cNvPicPr>
          <p:nvPr/>
        </p:nvPicPr>
        <p:blipFill>
          <a:blip r:embed="rId2"/>
          <a:stretch>
            <a:fillRect/>
          </a:stretch>
        </p:blipFill>
        <p:spPr>
          <a:xfrm>
            <a:off x="6667837" y="907389"/>
            <a:ext cx="2476163" cy="4236111"/>
          </a:xfrm>
          <a:prstGeom prst="rect">
            <a:avLst/>
          </a:prstGeom>
        </p:spPr>
      </p:pic>
      <p:sp>
        <p:nvSpPr>
          <p:cNvPr id="2" name="Title 1">
            <a:extLst>
              <a:ext uri="{FF2B5EF4-FFF2-40B4-BE49-F238E27FC236}">
                <a16:creationId xmlns:a16="http://schemas.microsoft.com/office/drawing/2014/main" id="{71100378-6619-974B-B895-B7090DBE922C}"/>
              </a:ext>
            </a:extLst>
          </p:cNvPr>
          <p:cNvSpPr>
            <a:spLocks noGrp="1"/>
          </p:cNvSpPr>
          <p:nvPr>
            <p:ph type="title"/>
          </p:nvPr>
        </p:nvSpPr>
        <p:spPr/>
        <p:txBody>
          <a:bodyPr/>
          <a:lstStyle/>
          <a:p>
            <a:r>
              <a:rPr lang="en-US" dirty="0"/>
              <a:t>FY 2021 At A Glance</a:t>
            </a:r>
          </a:p>
        </p:txBody>
      </p:sp>
      <p:sp>
        <p:nvSpPr>
          <p:cNvPr id="4" name="Slide Number Placeholder 3">
            <a:extLst>
              <a:ext uri="{FF2B5EF4-FFF2-40B4-BE49-F238E27FC236}">
                <a16:creationId xmlns:a16="http://schemas.microsoft.com/office/drawing/2014/main" id="{50E9534C-F5BB-8346-A229-BD2DEC436578}"/>
              </a:ext>
            </a:extLst>
          </p:cNvPr>
          <p:cNvSpPr>
            <a:spLocks noGrp="1"/>
          </p:cNvSpPr>
          <p:nvPr>
            <p:ph type="sldNum" sz="quarter" idx="12"/>
          </p:nvPr>
        </p:nvSpPr>
        <p:spPr/>
        <p:txBody>
          <a:bodyPr/>
          <a:lstStyle/>
          <a:p>
            <a:fld id="{96E0B285-F596-2943-BF2C-FB27DA3068BB}" type="slidenum">
              <a:rPr lang="en-US" smtClean="0"/>
              <a:t>5</a:t>
            </a:fld>
            <a:endParaRPr lang="en-US"/>
          </a:p>
        </p:txBody>
      </p:sp>
      <p:sp>
        <p:nvSpPr>
          <p:cNvPr id="11" name="TextBox 10">
            <a:extLst>
              <a:ext uri="{FF2B5EF4-FFF2-40B4-BE49-F238E27FC236}">
                <a16:creationId xmlns:a16="http://schemas.microsoft.com/office/drawing/2014/main" id="{DDBEE9B4-481D-34D2-4753-0776622C8DDA}"/>
              </a:ext>
            </a:extLst>
          </p:cNvPr>
          <p:cNvSpPr txBox="1"/>
          <p:nvPr/>
        </p:nvSpPr>
        <p:spPr>
          <a:xfrm>
            <a:off x="286055" y="4130018"/>
            <a:ext cx="6324463" cy="369332"/>
          </a:xfrm>
          <a:prstGeom prst="rect">
            <a:avLst/>
          </a:prstGeom>
          <a:noFill/>
        </p:spPr>
        <p:txBody>
          <a:bodyPr wrap="square" rtlCol="0">
            <a:spAutoFit/>
          </a:bodyPr>
          <a:lstStyle/>
          <a:p>
            <a:pPr algn="ctr"/>
            <a:r>
              <a:rPr lang="en-CA" dirty="0"/>
              <a:t>Robust results despite COVID-19 impact</a:t>
            </a:r>
          </a:p>
        </p:txBody>
      </p:sp>
      <p:sp>
        <p:nvSpPr>
          <p:cNvPr id="7" name="TextBox 13">
            <a:extLst>
              <a:ext uri="{FF2B5EF4-FFF2-40B4-BE49-F238E27FC236}">
                <a16:creationId xmlns:a16="http://schemas.microsoft.com/office/drawing/2014/main" id="{25B52B17-70E1-0146-A3EF-C127E385DF77}"/>
              </a:ext>
            </a:extLst>
          </p:cNvPr>
          <p:cNvSpPr txBox="1"/>
          <p:nvPr/>
        </p:nvSpPr>
        <p:spPr>
          <a:xfrm>
            <a:off x="458550" y="4734894"/>
            <a:ext cx="498629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(1) This is </a:t>
            </a:r>
            <a:r>
              <a:rPr lang="en-CA" sz="800" dirty="0">
                <a:solidFill>
                  <a:prstClr val="black"/>
                </a:solidFill>
                <a:latin typeface="Calibri"/>
              </a:rPr>
              <a:t>a supplementary financial </a:t>
            </a:r>
            <a:r>
              <a:rPr kumimoji="0" lang="en-CA" sz="800" b="0" i="0" u="none" strike="noStrike" kern="1200" cap="none" spc="0" normalizeH="0" baseline="0" noProof="0" dirty="0">
                <a:ln>
                  <a:noFill/>
                </a:ln>
                <a:solidFill>
                  <a:prstClr val="black"/>
                </a:solidFill>
                <a:effectLst/>
                <a:uLnTx/>
                <a:uFillTx/>
                <a:latin typeface="Calibri"/>
                <a:ea typeface="+mn-ea"/>
                <a:cs typeface="+mn-cs"/>
              </a:rPr>
              <a:t>measure. Please refer to page 3 of this presentation.</a:t>
            </a:r>
          </a:p>
        </p:txBody>
      </p:sp>
      <p:pic>
        <p:nvPicPr>
          <p:cNvPr id="10" name="Picture 9" descr="Diagram&#10;&#10;Description automatically generated">
            <a:extLst>
              <a:ext uri="{FF2B5EF4-FFF2-40B4-BE49-F238E27FC236}">
                <a16:creationId xmlns:a16="http://schemas.microsoft.com/office/drawing/2014/main" id="{B97E02BD-C244-E8E8-82BF-06726905A56F}"/>
              </a:ext>
            </a:extLst>
          </p:cNvPr>
          <p:cNvPicPr>
            <a:picLocks noChangeAspect="1"/>
          </p:cNvPicPr>
          <p:nvPr/>
        </p:nvPicPr>
        <p:blipFill>
          <a:blip r:embed="rId3"/>
          <a:stretch>
            <a:fillRect/>
          </a:stretch>
        </p:blipFill>
        <p:spPr>
          <a:xfrm>
            <a:off x="228737" y="1521303"/>
            <a:ext cx="6381781" cy="2362017"/>
          </a:xfrm>
          <a:prstGeom prst="rect">
            <a:avLst/>
          </a:prstGeom>
        </p:spPr>
      </p:pic>
    </p:spTree>
    <p:extLst>
      <p:ext uri="{BB962C8B-B14F-4D97-AF65-F5344CB8AC3E}">
        <p14:creationId xmlns:p14="http://schemas.microsoft.com/office/powerpoint/2010/main" val="213835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26DC-6937-E251-5C9A-16BA75A1F845}"/>
              </a:ext>
            </a:extLst>
          </p:cNvPr>
          <p:cNvSpPr>
            <a:spLocks noGrp="1"/>
          </p:cNvSpPr>
          <p:nvPr>
            <p:ph type="title"/>
          </p:nvPr>
        </p:nvSpPr>
        <p:spPr/>
        <p:txBody>
          <a:bodyPr/>
          <a:lstStyle/>
          <a:p>
            <a:r>
              <a:rPr lang="en-US" dirty="0"/>
              <a:t>FY 2021 Highlights</a:t>
            </a:r>
          </a:p>
        </p:txBody>
      </p:sp>
      <p:sp>
        <p:nvSpPr>
          <p:cNvPr id="3" name="Slide Number Placeholder 2">
            <a:extLst>
              <a:ext uri="{FF2B5EF4-FFF2-40B4-BE49-F238E27FC236}">
                <a16:creationId xmlns:a16="http://schemas.microsoft.com/office/drawing/2014/main" id="{B8BEDD2D-7C7F-CC3F-5B05-9AC8C21B2436}"/>
              </a:ext>
            </a:extLst>
          </p:cNvPr>
          <p:cNvSpPr>
            <a:spLocks noGrp="1"/>
          </p:cNvSpPr>
          <p:nvPr>
            <p:ph type="sldNum" sz="quarter" idx="10"/>
          </p:nvPr>
        </p:nvSpPr>
        <p:spPr/>
        <p:txBody>
          <a:bodyPr/>
          <a:lstStyle/>
          <a:p>
            <a:fld id="{96E0B285-F596-2943-BF2C-FB27DA3068BB}" type="slidenum">
              <a:rPr lang="en-US" smtClean="0"/>
              <a:pPr/>
              <a:t>6</a:t>
            </a:fld>
            <a:endParaRPr lang="en-US" dirty="0"/>
          </a:p>
        </p:txBody>
      </p:sp>
      <p:sp>
        <p:nvSpPr>
          <p:cNvPr id="4" name="Content Placeholder 3">
            <a:extLst>
              <a:ext uri="{FF2B5EF4-FFF2-40B4-BE49-F238E27FC236}">
                <a16:creationId xmlns:a16="http://schemas.microsoft.com/office/drawing/2014/main" id="{C44ED2A2-45C1-52F3-27E2-4143825C6050}"/>
              </a:ext>
            </a:extLst>
          </p:cNvPr>
          <p:cNvSpPr>
            <a:spLocks noGrp="1"/>
          </p:cNvSpPr>
          <p:nvPr>
            <p:ph idx="1"/>
          </p:nvPr>
        </p:nvSpPr>
        <p:spPr>
          <a:xfrm>
            <a:off x="3906741" y="952200"/>
            <a:ext cx="4897290" cy="3943349"/>
          </a:xfrm>
        </p:spPr>
        <p:txBody>
          <a:bodyPr>
            <a:normAutofit/>
          </a:bodyPr>
          <a:lstStyle/>
          <a:p>
            <a:pPr marL="0" indent="0">
              <a:spcBef>
                <a:spcPts val="500"/>
              </a:spcBef>
              <a:buNone/>
            </a:pPr>
            <a:r>
              <a:rPr lang="en-US" sz="1600" b="1" dirty="0"/>
              <a:t>Financial Results</a:t>
            </a:r>
          </a:p>
          <a:p>
            <a:pPr>
              <a:spcBef>
                <a:spcPts val="500"/>
              </a:spcBef>
            </a:pPr>
            <a:r>
              <a:rPr lang="en-US" dirty="0"/>
              <a:t>System sales</a:t>
            </a:r>
            <a:r>
              <a:rPr lang="en-US" baseline="30000" dirty="0"/>
              <a:t>(1)</a:t>
            </a:r>
            <a:r>
              <a:rPr lang="en-US" dirty="0"/>
              <a:t> increased 5% to $3.6B</a:t>
            </a:r>
          </a:p>
          <a:p>
            <a:pPr>
              <a:spcBef>
                <a:spcPts val="500"/>
              </a:spcBef>
            </a:pPr>
            <a:r>
              <a:rPr lang="en-CA" dirty="0">
                <a:ea typeface="Calibri" panose="020F0502020204030204" pitchFamily="34" charset="0"/>
                <a:cs typeface="Times New Roman" panose="02020603050405020304" pitchFamily="18" charset="0"/>
              </a:rPr>
              <a:t>Company revenue improved 8% to $551.9M</a:t>
            </a:r>
          </a:p>
          <a:p>
            <a:pPr>
              <a:spcBef>
                <a:spcPts val="500"/>
              </a:spcBef>
            </a:pPr>
            <a:r>
              <a:rPr lang="en-CA" dirty="0">
                <a:ea typeface="Calibri" panose="020F0502020204030204" pitchFamily="34" charset="0"/>
                <a:cs typeface="Times New Roman" panose="02020603050405020304" pitchFamily="18" charset="0"/>
              </a:rPr>
              <a:t>Net income attributable to owners totaled $85.6 million</a:t>
            </a:r>
          </a:p>
          <a:p>
            <a:pPr>
              <a:spcBef>
                <a:spcPts val="500"/>
              </a:spcBef>
            </a:pPr>
            <a:r>
              <a:rPr lang="en-US"/>
              <a:t>Adjusted EBITDA</a:t>
            </a:r>
            <a:r>
              <a:rPr lang="en-US" baseline="30000"/>
              <a:t>(</a:t>
            </a:r>
            <a:r>
              <a:rPr lang="en-US" baseline="30000" dirty="0"/>
              <a:t>2)</a:t>
            </a:r>
            <a:r>
              <a:rPr lang="en-US" dirty="0"/>
              <a:t> grew 22% to a record-high $168.6M</a:t>
            </a:r>
          </a:p>
          <a:p>
            <a:pPr>
              <a:spcBef>
                <a:spcPts val="500"/>
              </a:spcBef>
            </a:pPr>
            <a:r>
              <a:rPr lang="en-US" dirty="0"/>
              <a:t>FCF</a:t>
            </a:r>
            <a:r>
              <a:rPr lang="en-US" baseline="30000" dirty="0"/>
              <a:t>(2)</a:t>
            </a:r>
            <a:r>
              <a:rPr lang="en-US" dirty="0"/>
              <a:t> reached $139.0M, $5.62 per diluted share</a:t>
            </a:r>
            <a:r>
              <a:rPr lang="en-US" baseline="30000" dirty="0"/>
              <a:t>(3)</a:t>
            </a:r>
            <a:endParaRPr lang="en-US" b="1" baseline="30000" dirty="0"/>
          </a:p>
          <a:p>
            <a:pPr marL="0" indent="0">
              <a:spcBef>
                <a:spcPts val="2000"/>
              </a:spcBef>
              <a:buNone/>
            </a:pPr>
            <a:r>
              <a:rPr lang="en-US" sz="1600" b="1" dirty="0"/>
              <a:t>Operational Challenges</a:t>
            </a:r>
          </a:p>
          <a:p>
            <a:pPr>
              <a:spcBef>
                <a:spcPts val="500"/>
              </a:spcBef>
            </a:pPr>
            <a:r>
              <a:rPr lang="en-US" dirty="0"/>
              <a:t>Locations temporarily closed due to COVID-19</a:t>
            </a:r>
          </a:p>
          <a:p>
            <a:pPr marL="0" indent="0">
              <a:spcBef>
                <a:spcPts val="500"/>
              </a:spcBef>
              <a:buNone/>
            </a:pPr>
            <a:r>
              <a:rPr lang="en-US" dirty="0"/>
              <a:t>    government-imposed restrictions </a:t>
            </a:r>
          </a:p>
          <a:p>
            <a:pPr>
              <a:spcBef>
                <a:spcPts val="500"/>
              </a:spcBef>
            </a:pPr>
            <a:r>
              <a:rPr lang="en-US" dirty="0"/>
              <a:t>Supply-chain disruptions</a:t>
            </a:r>
          </a:p>
          <a:p>
            <a:pPr>
              <a:spcBef>
                <a:spcPts val="500"/>
              </a:spcBef>
            </a:pPr>
            <a:r>
              <a:rPr lang="en-US" dirty="0" err="1"/>
              <a:t>Labour</a:t>
            </a:r>
            <a:r>
              <a:rPr lang="en-US" dirty="0"/>
              <a:t> shortages</a:t>
            </a:r>
          </a:p>
          <a:p>
            <a:pPr>
              <a:spcBef>
                <a:spcPts val="500"/>
              </a:spcBef>
            </a:pPr>
            <a:r>
              <a:rPr lang="en-US" dirty="0"/>
              <a:t>Food price inflation</a:t>
            </a:r>
          </a:p>
        </p:txBody>
      </p:sp>
      <p:pic>
        <p:nvPicPr>
          <p:cNvPr id="7" name="Picture Placeholder 6" descr="A person and person in a car&#10;&#10;Description automatically generated with low confidence">
            <a:extLst>
              <a:ext uri="{FF2B5EF4-FFF2-40B4-BE49-F238E27FC236}">
                <a16:creationId xmlns:a16="http://schemas.microsoft.com/office/drawing/2014/main" id="{C763B8CB-7563-9BE1-26D2-CBC1FF26EF6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8824" r="8824"/>
          <a:stretch>
            <a:fillRect/>
          </a:stretch>
        </p:blipFill>
        <p:spPr/>
      </p:pic>
      <p:sp>
        <p:nvSpPr>
          <p:cNvPr id="6" name="TextBox 13">
            <a:extLst>
              <a:ext uri="{FF2B5EF4-FFF2-40B4-BE49-F238E27FC236}">
                <a16:creationId xmlns:a16="http://schemas.microsoft.com/office/drawing/2014/main" id="{6A106DA2-496B-C285-F198-7610C85E3EED}"/>
              </a:ext>
            </a:extLst>
          </p:cNvPr>
          <p:cNvSpPr txBox="1"/>
          <p:nvPr/>
        </p:nvSpPr>
        <p:spPr>
          <a:xfrm>
            <a:off x="3941910" y="4681835"/>
            <a:ext cx="4123567" cy="461665"/>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This is a  Supplemental Financial measure. Please refer to page 3 of this presentation.</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CA" sz="800" dirty="0">
                <a:solidFill>
                  <a:prstClr val="black"/>
                </a:solidFill>
                <a:latin typeface="Calibri"/>
              </a:rPr>
              <a:t>This is a non-GAAP measure.</a:t>
            </a:r>
            <a:r>
              <a:rPr kumimoji="0" lang="en-CA" sz="800" b="0" i="0" u="none" strike="noStrike" kern="1200" cap="none" spc="0" normalizeH="0" baseline="0" noProof="0" dirty="0">
                <a:ln>
                  <a:noFill/>
                </a:ln>
                <a:solidFill>
                  <a:prstClr val="black"/>
                </a:solidFill>
                <a:effectLst/>
                <a:uLnTx/>
                <a:uFillTx/>
                <a:latin typeface="Calibri"/>
                <a:ea typeface="+mn-ea"/>
                <a:cs typeface="+mn-cs"/>
              </a:rPr>
              <a:t> Please refer to page 3 of this presentation</a:t>
            </a:r>
          </a:p>
          <a:p>
            <a:pPr marL="228600" lvl="0" indent="-228600">
              <a:buFontTx/>
              <a:buAutoNum type="arabicParenBoth"/>
              <a:defRPr/>
            </a:pPr>
            <a:r>
              <a:rPr lang="en-CA" sz="800" dirty="0">
                <a:solidFill>
                  <a:prstClr val="black"/>
                </a:solidFill>
                <a:latin typeface="Calibri"/>
              </a:rPr>
              <a:t>This is a non-GAAP ratio. </a:t>
            </a:r>
            <a:r>
              <a:rPr lang="en-CA" sz="800" dirty="0">
                <a:solidFill>
                  <a:prstClr val="black"/>
                </a:solidFill>
              </a:rPr>
              <a:t>Please refer to page 3 of this presentation</a:t>
            </a:r>
            <a:endParaRPr kumimoji="0" lang="en-CA"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71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D030-E25C-D337-65B4-70A67F2BF09E}"/>
              </a:ext>
            </a:extLst>
          </p:cNvPr>
          <p:cNvSpPr>
            <a:spLocks noGrp="1"/>
          </p:cNvSpPr>
          <p:nvPr>
            <p:ph type="title"/>
          </p:nvPr>
        </p:nvSpPr>
        <p:spPr/>
        <p:txBody>
          <a:bodyPr/>
          <a:lstStyle/>
          <a:p>
            <a:r>
              <a:rPr lang="en-US" dirty="0"/>
              <a:t>Capital Allocation Strategy</a:t>
            </a:r>
          </a:p>
        </p:txBody>
      </p:sp>
      <p:sp>
        <p:nvSpPr>
          <p:cNvPr id="3" name="Slide Number Placeholder 2">
            <a:extLst>
              <a:ext uri="{FF2B5EF4-FFF2-40B4-BE49-F238E27FC236}">
                <a16:creationId xmlns:a16="http://schemas.microsoft.com/office/drawing/2014/main" id="{C7754A02-F409-D064-A338-FF6C5A943A87}"/>
              </a:ext>
            </a:extLst>
          </p:cNvPr>
          <p:cNvSpPr>
            <a:spLocks noGrp="1"/>
          </p:cNvSpPr>
          <p:nvPr>
            <p:ph type="sldNum" sz="quarter" idx="10"/>
          </p:nvPr>
        </p:nvSpPr>
        <p:spPr/>
        <p:txBody>
          <a:bodyPr/>
          <a:lstStyle/>
          <a:p>
            <a:fld id="{96E0B285-F596-2943-BF2C-FB27DA3068BB}" type="slidenum">
              <a:rPr lang="en-US" smtClean="0"/>
              <a:pPr/>
              <a:t>7</a:t>
            </a:fld>
            <a:endParaRPr lang="en-US" dirty="0"/>
          </a:p>
        </p:txBody>
      </p:sp>
      <p:sp>
        <p:nvSpPr>
          <p:cNvPr id="4" name="Content Placeholder 3">
            <a:extLst>
              <a:ext uri="{FF2B5EF4-FFF2-40B4-BE49-F238E27FC236}">
                <a16:creationId xmlns:a16="http://schemas.microsoft.com/office/drawing/2014/main" id="{236845A3-5089-9D05-9E45-1BE96D47C427}"/>
              </a:ext>
            </a:extLst>
          </p:cNvPr>
          <p:cNvSpPr>
            <a:spLocks noGrp="1"/>
          </p:cNvSpPr>
          <p:nvPr>
            <p:ph idx="1"/>
          </p:nvPr>
        </p:nvSpPr>
        <p:spPr>
          <a:xfrm>
            <a:off x="3941910" y="1480842"/>
            <a:ext cx="4744890" cy="3113780"/>
          </a:xfrm>
        </p:spPr>
        <p:txBody>
          <a:bodyPr/>
          <a:lstStyle/>
          <a:p>
            <a:pPr marL="223838" indent="-223838">
              <a:spcBef>
                <a:spcPts val="1000"/>
              </a:spcBef>
              <a:buFont typeface="Arial" panose="020B0604020202020204" pitchFamily="34" charset="0"/>
              <a:buChar char="•"/>
            </a:pPr>
            <a:r>
              <a:rPr lang="en-CA" dirty="0"/>
              <a:t>Reinstated quarterly dividend in August 2021 and increased it by 14% to $0.21 per share in January 2022</a:t>
            </a:r>
          </a:p>
          <a:p>
            <a:pPr marL="223838" indent="-223838">
              <a:spcBef>
                <a:spcPts val="1000"/>
              </a:spcBef>
              <a:buFont typeface="Arial" panose="020B0604020202020204" pitchFamily="34" charset="0"/>
              <a:buChar char="•"/>
            </a:pPr>
            <a:r>
              <a:rPr lang="en-CA" dirty="0"/>
              <a:t>Sold Houston </a:t>
            </a:r>
            <a:r>
              <a:rPr lang="en-CA" dirty="0" err="1"/>
              <a:t>Industria</a:t>
            </a:r>
            <a:r>
              <a:rPr lang="en-CA" dirty="0"/>
              <a:t> to original owners in Q3 2021</a:t>
            </a:r>
          </a:p>
          <a:p>
            <a:pPr marL="223838" indent="-223838">
              <a:spcBef>
                <a:spcPts val="1000"/>
              </a:spcBef>
              <a:buFont typeface="Arial" panose="020B0604020202020204" pitchFamily="34" charset="0"/>
              <a:buChar char="•"/>
            </a:pPr>
            <a:r>
              <a:rPr lang="en-CA" dirty="0"/>
              <a:t>Closed acquisition of </a:t>
            </a:r>
            <a:r>
              <a:rPr lang="en-CA" dirty="0" err="1"/>
              <a:t>Küto</a:t>
            </a:r>
            <a:r>
              <a:rPr lang="en-CA" dirty="0"/>
              <a:t> </a:t>
            </a:r>
            <a:r>
              <a:rPr lang="en-CA" dirty="0" err="1"/>
              <a:t>Comptoir</a:t>
            </a:r>
            <a:r>
              <a:rPr lang="en-CA" dirty="0"/>
              <a:t> à </a:t>
            </a:r>
            <a:r>
              <a:rPr lang="en-CA" dirty="0" err="1"/>
              <a:t>Tartares</a:t>
            </a:r>
            <a:r>
              <a:rPr lang="en-CA" dirty="0"/>
              <a:t> in December 2021</a:t>
            </a:r>
          </a:p>
          <a:p>
            <a:pPr marL="223838" indent="-223838">
              <a:spcBef>
                <a:spcPts val="1000"/>
              </a:spcBef>
              <a:buFont typeface="Arial" panose="020B0604020202020204" pitchFamily="34" charset="0"/>
              <a:buChar char="•"/>
            </a:pPr>
            <a:r>
              <a:rPr lang="en-CA" dirty="0"/>
              <a:t>Renewed Normal Course Issuer Bid in June 2022</a:t>
            </a:r>
          </a:p>
          <a:p>
            <a:pPr marL="223838" indent="-223838">
              <a:spcBef>
                <a:spcPts val="1000"/>
              </a:spcBef>
              <a:buFont typeface="Arial" panose="020B0604020202020204" pitchFamily="34" charset="0"/>
              <a:buChar char="•"/>
            </a:pPr>
            <a:r>
              <a:rPr lang="en-CA" dirty="0"/>
              <a:t>With COVID-19 restrictions largely lifted in N</a:t>
            </a:r>
            <a:r>
              <a:rPr lang="fr-CA" dirty="0" err="1"/>
              <a:t>orth</a:t>
            </a:r>
            <a:r>
              <a:rPr lang="fr-CA" dirty="0"/>
              <a:t> America, </a:t>
            </a:r>
            <a:r>
              <a:rPr lang="fr-CA" dirty="0" err="1"/>
              <a:t>targeting</a:t>
            </a:r>
            <a:r>
              <a:rPr lang="fr-CA" dirty="0"/>
              <a:t> </a:t>
            </a:r>
            <a:r>
              <a:rPr lang="fr-CA" dirty="0" err="1"/>
              <a:t>accretive</a:t>
            </a:r>
            <a:r>
              <a:rPr lang="fr-CA" dirty="0"/>
              <a:t> acquisitions at </a:t>
            </a:r>
            <a:r>
              <a:rPr lang="fr-CA" dirty="0" err="1"/>
              <a:t>reasonable</a:t>
            </a:r>
            <a:r>
              <a:rPr lang="fr-CA" dirty="0"/>
              <a:t> valuations</a:t>
            </a:r>
          </a:p>
        </p:txBody>
      </p:sp>
      <p:pic>
        <p:nvPicPr>
          <p:cNvPr id="8" name="Picture Placeholder 7" descr="Timeline&#10;&#10;Description automatically generated">
            <a:extLst>
              <a:ext uri="{FF2B5EF4-FFF2-40B4-BE49-F238E27FC236}">
                <a16:creationId xmlns:a16="http://schemas.microsoft.com/office/drawing/2014/main" id="{611D12A2-ABD3-D8B7-1EA2-C03AEC112237}"/>
              </a:ext>
            </a:extLst>
          </p:cNvPr>
          <p:cNvPicPr>
            <a:picLocks noGrp="1" noChangeAspect="1"/>
          </p:cNvPicPr>
          <p:nvPr>
            <p:ph type="pic" sz="quarter" idx="13"/>
          </p:nvPr>
        </p:nvPicPr>
        <p:blipFill rotWithShape="1">
          <a:blip r:embed="rId2"/>
          <a:srcRect l="13766" t="17806" r="14187" b="14654"/>
          <a:stretch/>
        </p:blipFill>
        <p:spPr>
          <a:xfrm>
            <a:off x="1" y="906716"/>
            <a:ext cx="3488550" cy="4236784"/>
          </a:xfrm>
        </p:spPr>
      </p:pic>
    </p:spTree>
    <p:extLst>
      <p:ext uri="{BB962C8B-B14F-4D97-AF65-F5344CB8AC3E}">
        <p14:creationId xmlns:p14="http://schemas.microsoft.com/office/powerpoint/2010/main" val="369982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46462D-FE5C-1F66-82C0-5319F6DBBB4C}"/>
              </a:ext>
            </a:extLst>
          </p:cNvPr>
          <p:cNvSpPr>
            <a:spLocks noGrp="1"/>
          </p:cNvSpPr>
          <p:nvPr>
            <p:ph type="sldNum" sz="quarter" idx="12"/>
          </p:nvPr>
        </p:nvSpPr>
        <p:spPr/>
        <p:txBody>
          <a:bodyPr/>
          <a:lstStyle/>
          <a:p>
            <a:fld id="{96E0B285-F596-2943-BF2C-FB27DA3068BB}" type="slidenum">
              <a:rPr lang="en-US" smtClean="0"/>
              <a:pPr/>
              <a:t>8</a:t>
            </a:fld>
            <a:endParaRPr lang="en-US" dirty="0"/>
          </a:p>
        </p:txBody>
      </p:sp>
      <p:sp>
        <p:nvSpPr>
          <p:cNvPr id="3" name="Title 2">
            <a:extLst>
              <a:ext uri="{FF2B5EF4-FFF2-40B4-BE49-F238E27FC236}">
                <a16:creationId xmlns:a16="http://schemas.microsoft.com/office/drawing/2014/main" id="{F0188B67-5793-2D19-21F0-E6B1BB3B4393}"/>
              </a:ext>
            </a:extLst>
          </p:cNvPr>
          <p:cNvSpPr>
            <a:spLocks noGrp="1"/>
          </p:cNvSpPr>
          <p:nvPr>
            <p:ph type="title"/>
          </p:nvPr>
        </p:nvSpPr>
        <p:spPr/>
        <p:txBody>
          <a:bodyPr/>
          <a:lstStyle/>
          <a:p>
            <a:r>
              <a:rPr lang="en-US" dirty="0"/>
              <a:t>Q2-22 Results</a:t>
            </a:r>
          </a:p>
        </p:txBody>
      </p:sp>
      <p:pic>
        <p:nvPicPr>
          <p:cNvPr id="6" name="Picture Placeholder 5" descr="A person writing on a piece of paper next to a computer&#10;&#10;Description automatically generated with medium confidence">
            <a:extLst>
              <a:ext uri="{FF2B5EF4-FFF2-40B4-BE49-F238E27FC236}">
                <a16:creationId xmlns:a16="http://schemas.microsoft.com/office/drawing/2014/main" id="{2786EAE3-037E-BF44-73F9-8CCA9D8AAAD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8951" r="8951"/>
          <a:stretch>
            <a:fillRect/>
          </a:stretch>
        </p:blipFill>
        <p:spPr/>
      </p:pic>
    </p:spTree>
    <p:extLst>
      <p:ext uri="{BB962C8B-B14F-4D97-AF65-F5344CB8AC3E}">
        <p14:creationId xmlns:p14="http://schemas.microsoft.com/office/powerpoint/2010/main" val="57262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F90F-7AE1-F244-BE60-E867C6DA3772}"/>
              </a:ext>
            </a:extLst>
          </p:cNvPr>
          <p:cNvSpPr>
            <a:spLocks noGrp="1"/>
          </p:cNvSpPr>
          <p:nvPr>
            <p:ph type="title"/>
          </p:nvPr>
        </p:nvSpPr>
        <p:spPr/>
        <p:txBody>
          <a:bodyPr/>
          <a:lstStyle/>
          <a:p>
            <a:r>
              <a:rPr lang="en-US" dirty="0"/>
              <a:t>Q2-22 Financial Highlights</a:t>
            </a:r>
          </a:p>
        </p:txBody>
      </p:sp>
      <p:sp>
        <p:nvSpPr>
          <p:cNvPr id="4" name="Slide Number Placeholder 3">
            <a:extLst>
              <a:ext uri="{FF2B5EF4-FFF2-40B4-BE49-F238E27FC236}">
                <a16:creationId xmlns:a16="http://schemas.microsoft.com/office/drawing/2014/main" id="{E4010FB6-AA46-8A40-92E0-18A2407A7506}"/>
              </a:ext>
            </a:extLst>
          </p:cNvPr>
          <p:cNvSpPr>
            <a:spLocks noGrp="1"/>
          </p:cNvSpPr>
          <p:nvPr>
            <p:ph type="sldNum" sz="quarter" idx="12"/>
          </p:nvPr>
        </p:nvSpPr>
        <p:spPr/>
        <p:txBody>
          <a:bodyPr/>
          <a:lstStyle/>
          <a:p>
            <a:fld id="{96E0B285-F596-2943-BF2C-FB27DA3068BB}" type="slidenum">
              <a:rPr lang="en-US" smtClean="0"/>
              <a:t>9</a:t>
            </a:fld>
            <a:endParaRPr lang="en-US"/>
          </a:p>
        </p:txBody>
      </p:sp>
      <p:graphicFrame>
        <p:nvGraphicFramePr>
          <p:cNvPr id="5" name="Chart 4">
            <a:extLst>
              <a:ext uri="{FF2B5EF4-FFF2-40B4-BE49-F238E27FC236}">
                <a16:creationId xmlns:a16="http://schemas.microsoft.com/office/drawing/2014/main" id="{F6CD00C0-27F3-2F41-8643-D52173DCB432}"/>
              </a:ext>
            </a:extLst>
          </p:cNvPr>
          <p:cNvGraphicFramePr/>
          <p:nvPr>
            <p:extLst>
              <p:ext uri="{D42A27DB-BD31-4B8C-83A1-F6EECF244321}">
                <p14:modId xmlns:p14="http://schemas.microsoft.com/office/powerpoint/2010/main" val="2571240831"/>
              </p:ext>
            </p:extLst>
          </p:nvPr>
        </p:nvGraphicFramePr>
        <p:xfrm>
          <a:off x="3381001" y="1152482"/>
          <a:ext cx="2381998" cy="1587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F01B720C-A740-514E-9118-03A8C3C108E9}"/>
              </a:ext>
            </a:extLst>
          </p:cNvPr>
          <p:cNvGraphicFramePr/>
          <p:nvPr>
            <p:extLst>
              <p:ext uri="{D42A27DB-BD31-4B8C-83A1-F6EECF244321}">
                <p14:modId xmlns:p14="http://schemas.microsoft.com/office/powerpoint/2010/main" val="1653181469"/>
              </p:ext>
            </p:extLst>
          </p:nvPr>
        </p:nvGraphicFramePr>
        <p:xfrm>
          <a:off x="508004" y="1158906"/>
          <a:ext cx="2381998" cy="160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8E7ABA6-FB2A-6F48-9194-A3D6EE9705C0}"/>
              </a:ext>
            </a:extLst>
          </p:cNvPr>
          <p:cNvGraphicFramePr/>
          <p:nvPr>
            <p:extLst>
              <p:ext uri="{D42A27DB-BD31-4B8C-83A1-F6EECF244321}">
                <p14:modId xmlns:p14="http://schemas.microsoft.com/office/powerpoint/2010/main" val="3293566237"/>
              </p:ext>
            </p:extLst>
          </p:nvPr>
        </p:nvGraphicFramePr>
        <p:xfrm>
          <a:off x="3381001" y="3079321"/>
          <a:ext cx="2381998" cy="16559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CCC23BD-D25C-3F45-9695-8A47D69898A0}"/>
              </a:ext>
            </a:extLst>
          </p:cNvPr>
          <p:cNvGraphicFramePr/>
          <p:nvPr>
            <p:extLst>
              <p:ext uri="{D42A27DB-BD31-4B8C-83A1-F6EECF244321}">
                <p14:modId xmlns:p14="http://schemas.microsoft.com/office/powerpoint/2010/main" val="3662835994"/>
              </p:ext>
            </p:extLst>
          </p:nvPr>
        </p:nvGraphicFramePr>
        <p:xfrm>
          <a:off x="6253998" y="3025839"/>
          <a:ext cx="2381998" cy="17094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0D1C681D-86CF-2848-B9F9-CB2A2F6895FF}"/>
              </a:ext>
            </a:extLst>
          </p:cNvPr>
          <p:cNvGraphicFramePr/>
          <p:nvPr>
            <p:extLst>
              <p:ext uri="{D42A27DB-BD31-4B8C-83A1-F6EECF244321}">
                <p14:modId xmlns:p14="http://schemas.microsoft.com/office/powerpoint/2010/main" val="4117058367"/>
              </p:ext>
            </p:extLst>
          </p:nvPr>
        </p:nvGraphicFramePr>
        <p:xfrm>
          <a:off x="508004" y="3125035"/>
          <a:ext cx="2381998" cy="16614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238FD321-2852-B446-BC25-25924E39BB0C}"/>
              </a:ext>
            </a:extLst>
          </p:cNvPr>
          <p:cNvGraphicFramePr/>
          <p:nvPr>
            <p:extLst>
              <p:ext uri="{D42A27DB-BD31-4B8C-83A1-F6EECF244321}">
                <p14:modId xmlns:p14="http://schemas.microsoft.com/office/powerpoint/2010/main" val="4096362003"/>
              </p:ext>
            </p:extLst>
          </p:nvPr>
        </p:nvGraphicFramePr>
        <p:xfrm>
          <a:off x="6253998" y="1151845"/>
          <a:ext cx="2381998" cy="1595995"/>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3">
            <a:extLst>
              <a:ext uri="{FF2B5EF4-FFF2-40B4-BE49-F238E27FC236}">
                <a16:creationId xmlns:a16="http://schemas.microsoft.com/office/drawing/2014/main" id="{C0D571EF-FF3F-46D6-94C3-D9743F23B098}"/>
              </a:ext>
            </a:extLst>
          </p:cNvPr>
          <p:cNvSpPr txBox="1"/>
          <p:nvPr/>
        </p:nvSpPr>
        <p:spPr>
          <a:xfrm>
            <a:off x="571374" y="4767263"/>
            <a:ext cx="3806255" cy="461665"/>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This is a non-GAAP measure. Please refer to page 3 of this presentation.</a:t>
            </a:r>
          </a:p>
          <a:p>
            <a:pPr marL="228600" indent="-228600">
              <a:buFontTx/>
              <a:buAutoNum type="arabicParenBoth"/>
              <a:defRPr/>
            </a:pPr>
            <a:r>
              <a:rPr lang="en-CA" sz="800" dirty="0">
                <a:solidFill>
                  <a:prstClr val="black"/>
                </a:solidFill>
                <a:latin typeface="Calibri"/>
              </a:rPr>
              <a:t>This is a non-GAAP ratio. </a:t>
            </a:r>
            <a:r>
              <a:rPr lang="en-CA" sz="800" dirty="0">
                <a:solidFill>
                  <a:prstClr val="black"/>
                </a:solidFill>
              </a:rPr>
              <a:t>Please refer to page 3 of this presentation</a:t>
            </a:r>
            <a:endParaRPr kumimoji="0" lang="en-CA" sz="8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endParaRPr kumimoji="0" lang="en-CA"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68595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52639a-c8bb-4354-b317-c0f94d6bbf5b">
      <Terms xmlns="http://schemas.microsoft.com/office/infopath/2007/PartnerControls"/>
    </lcf76f155ced4ddcb4097134ff3c332f>
    <TaxCatchAll xmlns="9c0c91df-72ab-4e5d-9510-35333971ba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D6608C62567243B9AF2088BE0FA8E5" ma:contentTypeVersion="16" ma:contentTypeDescription="Create a new document." ma:contentTypeScope="" ma:versionID="73e58c2948b6ee9a4dcdf2e773f1a533">
  <xsd:schema xmlns:xsd="http://www.w3.org/2001/XMLSchema" xmlns:xs="http://www.w3.org/2001/XMLSchema" xmlns:p="http://schemas.microsoft.com/office/2006/metadata/properties" xmlns:ns2="9c0c91df-72ab-4e5d-9510-35333971baea" xmlns:ns3="ea52639a-c8bb-4354-b317-c0f94d6bbf5b" targetNamespace="http://schemas.microsoft.com/office/2006/metadata/properties" ma:root="true" ma:fieldsID="da00c90e14b537fabc9d8f8436bea449" ns2:_="" ns3:_="">
    <xsd:import namespace="9c0c91df-72ab-4e5d-9510-35333971baea"/>
    <xsd:import namespace="ea52639a-c8bb-4354-b317-c0f94d6bbf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0c91df-72ab-4e5d-9510-35333971b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5456a1d-9ae8-4572-ac51-d7248bebb415}" ma:internalName="TaxCatchAll" ma:showField="CatchAllData" ma:web="9c0c91df-72ab-4e5d-9510-35333971ba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52639a-c8bb-4354-b317-c0f94d6bbf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3d7033-1feb-492a-8dd5-c059e79a28f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A7155E-0A61-47B6-9C84-11EEB87AD535}">
  <ds:schemaRefs>
    <ds:schemaRef ds:uri="http://schemas.microsoft.com/sharepoint/v3/contenttype/forms"/>
  </ds:schemaRefs>
</ds:datastoreItem>
</file>

<file path=customXml/itemProps2.xml><?xml version="1.0" encoding="utf-8"?>
<ds:datastoreItem xmlns:ds="http://schemas.openxmlformats.org/officeDocument/2006/customXml" ds:itemID="{EE99C4F8-DAA2-412B-B78D-7A7EDFDC108A}">
  <ds:schemaRefs>
    <ds:schemaRef ds:uri="http://schemas.microsoft.com/office/2006/documentManagement/types"/>
    <ds:schemaRef ds:uri="http://schemas.openxmlformats.org/package/2006/metadata/core-properties"/>
    <ds:schemaRef ds:uri="http://purl.org/dc/elements/1.1/"/>
    <ds:schemaRef ds:uri="ea52639a-c8bb-4354-b317-c0f94d6bbf5b"/>
    <ds:schemaRef ds:uri="http://purl.org/dc/dcmitype/"/>
    <ds:schemaRef ds:uri="http://www.w3.org/XML/1998/namespace"/>
    <ds:schemaRef ds:uri="http://purl.org/dc/terms/"/>
    <ds:schemaRef ds:uri="http://schemas.microsoft.com/office/infopath/2007/PartnerControls"/>
    <ds:schemaRef ds:uri="9c0c91df-72ab-4e5d-9510-35333971baea"/>
    <ds:schemaRef ds:uri="http://schemas.microsoft.com/office/2006/metadata/properties"/>
  </ds:schemaRefs>
</ds:datastoreItem>
</file>

<file path=customXml/itemProps3.xml><?xml version="1.0" encoding="utf-8"?>
<ds:datastoreItem xmlns:ds="http://schemas.openxmlformats.org/officeDocument/2006/customXml" ds:itemID="{5D8DEECD-8C9D-4D6C-ACB5-0AEEF99BB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0c91df-72ab-4e5d-9510-35333971baea"/>
    <ds:schemaRef ds:uri="ea52639a-c8bb-4354-b317-c0f94d6bbf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22489</TotalTime>
  <Words>1224</Words>
  <Application>Microsoft Office PowerPoint</Application>
  <PresentationFormat>On-screen Show (16:9)</PresentationFormat>
  <Paragraphs>110</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ANNUAL MEETING  OF SHAREHOLDERS</vt:lpstr>
      <vt:lpstr>Forward-looking Statements</vt:lpstr>
      <vt:lpstr>Non-GAAP Measures, Non-GAAP Ratios and Supplementary Financial Measures</vt:lpstr>
      <vt:lpstr>Fiscal 2021 in Review</vt:lpstr>
      <vt:lpstr>FY 2021 At A Glance</vt:lpstr>
      <vt:lpstr>FY 2021 Highlights</vt:lpstr>
      <vt:lpstr>Capital Allocation Strategy</vt:lpstr>
      <vt:lpstr>Q2-22 Results</vt:lpstr>
      <vt:lpstr>Q2-22 Financial Highlights</vt:lpstr>
      <vt:lpstr>Q2-22 Network Highlights</vt:lpstr>
      <vt:lpstr>Liquidity and Capital Resources—LTM</vt:lpstr>
      <vt:lpstr>Question and Answer Period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Steeve Ha</dc:creator>
  <cp:lastModifiedBy>Renée St-Onge</cp:lastModifiedBy>
  <cp:revision>1539</cp:revision>
  <cp:lastPrinted>2019-11-12T14:43:05Z</cp:lastPrinted>
  <dcterms:created xsi:type="dcterms:W3CDTF">2015-03-19T14:44:03Z</dcterms:created>
  <dcterms:modified xsi:type="dcterms:W3CDTF">2022-07-12T00:15:56Z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0x010100C1D6608C62567243B9AF2088BE0FA8E5</vt:lpwstr>
  </property>
  <property fmtid="{D5CDD505-2E9C-101B-9397-08002B2CF9AE}" pid="3" name="MediaServiceImageTags">
    <vt:lpwstr/>
  </property>
</Properties>
</file>